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2"/>
  </p:notesMasterIdLst>
  <p:sldIdLst>
    <p:sldId id="305" r:id="rId2"/>
    <p:sldId id="282" r:id="rId3"/>
    <p:sldId id="281" r:id="rId4"/>
    <p:sldId id="288" r:id="rId5"/>
    <p:sldId id="258" r:id="rId6"/>
    <p:sldId id="268" r:id="rId7"/>
    <p:sldId id="269" r:id="rId8"/>
    <p:sldId id="271" r:id="rId9"/>
    <p:sldId id="297" r:id="rId10"/>
    <p:sldId id="289" r:id="rId11"/>
    <p:sldId id="290" r:id="rId12"/>
    <p:sldId id="272" r:id="rId13"/>
    <p:sldId id="304" r:id="rId14"/>
    <p:sldId id="274" r:id="rId15"/>
    <p:sldId id="276" r:id="rId16"/>
    <p:sldId id="275" r:id="rId17"/>
    <p:sldId id="277" r:id="rId18"/>
    <p:sldId id="279" r:id="rId19"/>
    <p:sldId id="285" r:id="rId20"/>
    <p:sldId id="286" r:id="rId21"/>
    <p:sldId id="287" r:id="rId22"/>
    <p:sldId id="295" r:id="rId23"/>
    <p:sldId id="293" r:id="rId24"/>
    <p:sldId id="294" r:id="rId25"/>
    <p:sldId id="283" r:id="rId26"/>
    <p:sldId id="296" r:id="rId27"/>
    <p:sldId id="310" r:id="rId28"/>
    <p:sldId id="311" r:id="rId29"/>
    <p:sldId id="308" r:id="rId30"/>
    <p:sldId id="309" r:id="rId31"/>
    <p:sldId id="257" r:id="rId32"/>
    <p:sldId id="303" r:id="rId33"/>
    <p:sldId id="299" r:id="rId34"/>
    <p:sldId id="313" r:id="rId35"/>
    <p:sldId id="314" r:id="rId36"/>
    <p:sldId id="317" r:id="rId37"/>
    <p:sldId id="315" r:id="rId38"/>
    <p:sldId id="316" r:id="rId39"/>
    <p:sldId id="318" r:id="rId40"/>
    <p:sldId id="30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96" autoAdjust="0"/>
    <p:restoredTop sz="94660"/>
  </p:normalViewPr>
  <p:slideViewPr>
    <p:cSldViewPr>
      <p:cViewPr>
        <p:scale>
          <a:sx n="66" d="100"/>
          <a:sy n="66" d="100"/>
        </p:scale>
        <p:origin x="-59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E97EF1-38E6-48CC-B63A-AB9C2DC4EBC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CA"/>
        </a:p>
      </dgm:t>
    </dgm:pt>
    <dgm:pt modelId="{6EAD1C14-19C3-4621-93F9-24F6781971F7}">
      <dgm:prSet phldrT="[Text]" custT="1"/>
      <dgm:spPr>
        <a:solidFill>
          <a:schemeClr val="tx2"/>
        </a:solidFill>
      </dgm:spPr>
      <dgm:t>
        <a:bodyPr/>
        <a:lstStyle/>
        <a:p>
          <a:r>
            <a:rPr lang="en-US" sz="2800" dirty="0" smtClean="0">
              <a:solidFill>
                <a:schemeClr val="bg1"/>
              </a:solidFill>
            </a:rPr>
            <a:t> </a:t>
          </a:r>
          <a:r>
            <a:rPr lang="en-US" sz="2800" b="1" dirty="0" smtClean="0">
              <a:solidFill>
                <a:schemeClr val="bg1"/>
              </a:solidFill>
            </a:rPr>
            <a:t>Joule</a:t>
          </a:r>
          <a:r>
            <a:rPr lang="en-US" sz="2800" dirty="0" smtClean="0">
              <a:solidFill>
                <a:schemeClr val="bg1"/>
              </a:solidFill>
            </a:rPr>
            <a:t> is equal to a</a:t>
          </a:r>
        </a:p>
        <a:p>
          <a:r>
            <a:rPr lang="en-US" sz="2800" dirty="0" smtClean="0">
              <a:solidFill>
                <a:schemeClr val="bg1"/>
              </a:solidFill>
            </a:rPr>
            <a:t>“Newton – Meter” </a:t>
          </a:r>
          <a:endParaRPr lang="en-CA" sz="2800" dirty="0">
            <a:solidFill>
              <a:schemeClr val="bg1"/>
            </a:solidFill>
          </a:endParaRPr>
        </a:p>
      </dgm:t>
    </dgm:pt>
    <dgm:pt modelId="{E9F6B102-26C8-4509-BADC-260F83998B14}" type="parTrans" cxnId="{39EB791F-A0D4-4BA7-ADB5-3CA195E2BF59}">
      <dgm:prSet/>
      <dgm:spPr/>
      <dgm:t>
        <a:bodyPr/>
        <a:lstStyle/>
        <a:p>
          <a:endParaRPr lang="en-CA"/>
        </a:p>
      </dgm:t>
    </dgm:pt>
    <dgm:pt modelId="{E2D1A1CD-7746-42C1-AEE9-AFEDE73FA846}" type="sibTrans" cxnId="{39EB791F-A0D4-4BA7-ADB5-3CA195E2BF59}">
      <dgm:prSet/>
      <dgm:spPr/>
      <dgm:t>
        <a:bodyPr/>
        <a:lstStyle/>
        <a:p>
          <a:endParaRPr lang="en-CA"/>
        </a:p>
      </dgm:t>
    </dgm:pt>
    <dgm:pt modelId="{B3824F9F-39F3-4151-B263-B00C13E78D8C}">
      <dgm:prSet phldrT="[Text]" custT="1"/>
      <dgm:spPr>
        <a:solidFill>
          <a:schemeClr val="tx2"/>
        </a:solidFill>
      </dgm:spPr>
      <dgm:t>
        <a:bodyPr/>
        <a:lstStyle/>
        <a:p>
          <a:r>
            <a:rPr lang="en-US" sz="2800" dirty="0" smtClean="0">
              <a:solidFill>
                <a:schemeClr val="bg1"/>
              </a:solidFill>
            </a:rPr>
            <a:t>“Newton”</a:t>
          </a:r>
        </a:p>
        <a:p>
          <a:r>
            <a:rPr lang="en-US" sz="2800" dirty="0" smtClean="0">
              <a:solidFill>
                <a:schemeClr val="bg1"/>
              </a:solidFill>
            </a:rPr>
            <a:t>A unit of force </a:t>
          </a:r>
          <a:endParaRPr lang="en-CA" sz="2800" dirty="0">
            <a:solidFill>
              <a:schemeClr val="bg1"/>
            </a:solidFill>
          </a:endParaRPr>
        </a:p>
      </dgm:t>
    </dgm:pt>
    <dgm:pt modelId="{A69BF9BE-CC99-4D82-81BA-F233FB98192E}" type="parTrans" cxnId="{C5F9B642-F964-4D61-A68C-0EC567192919}">
      <dgm:prSet/>
      <dgm:spPr/>
      <dgm:t>
        <a:bodyPr/>
        <a:lstStyle/>
        <a:p>
          <a:endParaRPr lang="en-CA"/>
        </a:p>
      </dgm:t>
    </dgm:pt>
    <dgm:pt modelId="{F3317279-057C-41FA-97AF-B694A6AF8353}" type="sibTrans" cxnId="{C5F9B642-F964-4D61-A68C-0EC567192919}">
      <dgm:prSet/>
      <dgm:spPr/>
      <dgm:t>
        <a:bodyPr/>
        <a:lstStyle/>
        <a:p>
          <a:endParaRPr lang="en-CA"/>
        </a:p>
      </dgm:t>
    </dgm:pt>
    <dgm:pt modelId="{D168B069-11A7-476B-BABE-19317C06AAFC}">
      <dgm:prSet phldrT="[Text]" custT="1"/>
      <dgm:spPr>
        <a:solidFill>
          <a:schemeClr val="tx2"/>
        </a:solidFill>
      </dgm:spPr>
      <dgm:t>
        <a:bodyPr/>
        <a:lstStyle/>
        <a:p>
          <a:r>
            <a:rPr lang="en-US" sz="2800" dirty="0" smtClean="0">
              <a:solidFill>
                <a:schemeClr val="bg1"/>
              </a:solidFill>
            </a:rPr>
            <a:t>“Meter”</a:t>
          </a:r>
        </a:p>
        <a:p>
          <a:r>
            <a:rPr lang="en-US" sz="2800" dirty="0" smtClean="0">
              <a:solidFill>
                <a:schemeClr val="bg1"/>
              </a:solidFill>
            </a:rPr>
            <a:t>A unit of distance </a:t>
          </a:r>
          <a:endParaRPr lang="en-CA" sz="2800" dirty="0">
            <a:solidFill>
              <a:schemeClr val="bg1"/>
            </a:solidFill>
          </a:endParaRPr>
        </a:p>
      </dgm:t>
    </dgm:pt>
    <dgm:pt modelId="{D24F4191-2862-4068-B500-CD721C56F439}" type="parTrans" cxnId="{C506C3F0-4522-47FC-86D6-A9104A062097}">
      <dgm:prSet/>
      <dgm:spPr/>
      <dgm:t>
        <a:bodyPr/>
        <a:lstStyle/>
        <a:p>
          <a:endParaRPr lang="en-CA"/>
        </a:p>
      </dgm:t>
    </dgm:pt>
    <dgm:pt modelId="{8920D082-DFD1-4086-9C5F-D27A9D34C5B9}" type="sibTrans" cxnId="{C506C3F0-4522-47FC-86D6-A9104A062097}">
      <dgm:prSet/>
      <dgm:spPr/>
      <dgm:t>
        <a:bodyPr/>
        <a:lstStyle/>
        <a:p>
          <a:endParaRPr lang="en-CA"/>
        </a:p>
      </dgm:t>
    </dgm:pt>
    <dgm:pt modelId="{1344F44C-C24F-4DF7-B327-902080BDC4B0}" type="pres">
      <dgm:prSet presAssocID="{F7E97EF1-38E6-48CC-B63A-AB9C2DC4EBCF}" presName="hierChild1" presStyleCnt="0">
        <dgm:presLayoutVars>
          <dgm:orgChart val="1"/>
          <dgm:chPref val="1"/>
          <dgm:dir/>
          <dgm:animOne val="branch"/>
          <dgm:animLvl val="lvl"/>
          <dgm:resizeHandles/>
        </dgm:presLayoutVars>
      </dgm:prSet>
      <dgm:spPr/>
      <dgm:t>
        <a:bodyPr/>
        <a:lstStyle/>
        <a:p>
          <a:endParaRPr lang="en-CA"/>
        </a:p>
      </dgm:t>
    </dgm:pt>
    <dgm:pt modelId="{428E0B37-C81C-44FA-A2B8-10C03BE1A5CA}" type="pres">
      <dgm:prSet presAssocID="{6EAD1C14-19C3-4621-93F9-24F6781971F7}" presName="hierRoot1" presStyleCnt="0">
        <dgm:presLayoutVars>
          <dgm:hierBranch val="init"/>
        </dgm:presLayoutVars>
      </dgm:prSet>
      <dgm:spPr/>
    </dgm:pt>
    <dgm:pt modelId="{72A654A3-B5A7-4302-A305-6004B2A2B695}" type="pres">
      <dgm:prSet presAssocID="{6EAD1C14-19C3-4621-93F9-24F6781971F7}" presName="rootComposite1" presStyleCnt="0"/>
      <dgm:spPr/>
    </dgm:pt>
    <dgm:pt modelId="{D18B0D86-68D4-4B68-B6F9-0CCBF9D30F4D}" type="pres">
      <dgm:prSet presAssocID="{6EAD1C14-19C3-4621-93F9-24F6781971F7}" presName="rootText1" presStyleLbl="node0" presStyleIdx="0" presStyleCnt="1" custScaleX="73029" custScaleY="52633">
        <dgm:presLayoutVars>
          <dgm:chPref val="3"/>
        </dgm:presLayoutVars>
      </dgm:prSet>
      <dgm:spPr/>
      <dgm:t>
        <a:bodyPr/>
        <a:lstStyle/>
        <a:p>
          <a:endParaRPr lang="en-CA"/>
        </a:p>
      </dgm:t>
    </dgm:pt>
    <dgm:pt modelId="{7872EEC4-1A8E-42D8-91C8-73AB0B55129F}" type="pres">
      <dgm:prSet presAssocID="{6EAD1C14-19C3-4621-93F9-24F6781971F7}" presName="rootConnector1" presStyleLbl="node1" presStyleIdx="0" presStyleCnt="0"/>
      <dgm:spPr/>
      <dgm:t>
        <a:bodyPr/>
        <a:lstStyle/>
        <a:p>
          <a:endParaRPr lang="en-CA"/>
        </a:p>
      </dgm:t>
    </dgm:pt>
    <dgm:pt modelId="{A92326FA-B74D-437E-B23D-452B2285E0FE}" type="pres">
      <dgm:prSet presAssocID="{6EAD1C14-19C3-4621-93F9-24F6781971F7}" presName="hierChild2" presStyleCnt="0"/>
      <dgm:spPr/>
    </dgm:pt>
    <dgm:pt modelId="{F5967FF0-6F87-46CE-8DB4-C649140E124D}" type="pres">
      <dgm:prSet presAssocID="{A69BF9BE-CC99-4D82-81BA-F233FB98192E}" presName="Name37" presStyleLbl="parChTrans1D2" presStyleIdx="0" presStyleCnt="2"/>
      <dgm:spPr/>
      <dgm:t>
        <a:bodyPr/>
        <a:lstStyle/>
        <a:p>
          <a:endParaRPr lang="en-CA"/>
        </a:p>
      </dgm:t>
    </dgm:pt>
    <dgm:pt modelId="{A1D61F32-9928-4685-B66A-097F42BE2337}" type="pres">
      <dgm:prSet presAssocID="{B3824F9F-39F3-4151-B263-B00C13E78D8C}" presName="hierRoot2" presStyleCnt="0">
        <dgm:presLayoutVars>
          <dgm:hierBranch val="init"/>
        </dgm:presLayoutVars>
      </dgm:prSet>
      <dgm:spPr/>
    </dgm:pt>
    <dgm:pt modelId="{5C6872EC-1119-4DEF-BBD5-61B55A39C45E}" type="pres">
      <dgm:prSet presAssocID="{B3824F9F-39F3-4151-B263-B00C13E78D8C}" presName="rootComposite" presStyleCnt="0"/>
      <dgm:spPr/>
    </dgm:pt>
    <dgm:pt modelId="{2F451AF8-B0CD-44DC-B823-AC1A20074B40}" type="pres">
      <dgm:prSet presAssocID="{B3824F9F-39F3-4151-B263-B00C13E78D8C}" presName="rootText" presStyleLbl="node2" presStyleIdx="0" presStyleCnt="2" custScaleX="71703" custScaleY="60825">
        <dgm:presLayoutVars>
          <dgm:chPref val="3"/>
        </dgm:presLayoutVars>
      </dgm:prSet>
      <dgm:spPr/>
      <dgm:t>
        <a:bodyPr/>
        <a:lstStyle/>
        <a:p>
          <a:endParaRPr lang="en-CA"/>
        </a:p>
      </dgm:t>
    </dgm:pt>
    <dgm:pt modelId="{59783666-C011-474F-B0C6-41E6BCC89119}" type="pres">
      <dgm:prSet presAssocID="{B3824F9F-39F3-4151-B263-B00C13E78D8C}" presName="rootConnector" presStyleLbl="node2" presStyleIdx="0" presStyleCnt="2"/>
      <dgm:spPr/>
      <dgm:t>
        <a:bodyPr/>
        <a:lstStyle/>
        <a:p>
          <a:endParaRPr lang="en-CA"/>
        </a:p>
      </dgm:t>
    </dgm:pt>
    <dgm:pt modelId="{08CB5474-A901-4D01-98FC-00798EF0C2B2}" type="pres">
      <dgm:prSet presAssocID="{B3824F9F-39F3-4151-B263-B00C13E78D8C}" presName="hierChild4" presStyleCnt="0"/>
      <dgm:spPr/>
    </dgm:pt>
    <dgm:pt modelId="{CBC61FA0-9321-4598-8206-CCC847459C76}" type="pres">
      <dgm:prSet presAssocID="{B3824F9F-39F3-4151-B263-B00C13E78D8C}" presName="hierChild5" presStyleCnt="0"/>
      <dgm:spPr/>
    </dgm:pt>
    <dgm:pt modelId="{0AEACCE6-1717-48D7-8240-276C86887F4F}" type="pres">
      <dgm:prSet presAssocID="{D24F4191-2862-4068-B500-CD721C56F439}" presName="Name37" presStyleLbl="parChTrans1D2" presStyleIdx="1" presStyleCnt="2"/>
      <dgm:spPr/>
      <dgm:t>
        <a:bodyPr/>
        <a:lstStyle/>
        <a:p>
          <a:endParaRPr lang="en-CA"/>
        </a:p>
      </dgm:t>
    </dgm:pt>
    <dgm:pt modelId="{12F26DDE-8F3E-4992-B578-3215299EAF6B}" type="pres">
      <dgm:prSet presAssocID="{D168B069-11A7-476B-BABE-19317C06AAFC}" presName="hierRoot2" presStyleCnt="0">
        <dgm:presLayoutVars>
          <dgm:hierBranch val="init"/>
        </dgm:presLayoutVars>
      </dgm:prSet>
      <dgm:spPr/>
    </dgm:pt>
    <dgm:pt modelId="{58CF81D1-4AB2-4EB7-A950-F8FF6B424F8A}" type="pres">
      <dgm:prSet presAssocID="{D168B069-11A7-476B-BABE-19317C06AAFC}" presName="rootComposite" presStyleCnt="0"/>
      <dgm:spPr/>
    </dgm:pt>
    <dgm:pt modelId="{0C4D339B-B31A-41BB-8E6B-C284734E3A04}" type="pres">
      <dgm:prSet presAssocID="{D168B069-11A7-476B-BABE-19317C06AAFC}" presName="rootText" presStyleLbl="node2" presStyleIdx="1" presStyleCnt="2" custScaleX="67188" custScaleY="62125">
        <dgm:presLayoutVars>
          <dgm:chPref val="3"/>
        </dgm:presLayoutVars>
      </dgm:prSet>
      <dgm:spPr/>
      <dgm:t>
        <a:bodyPr/>
        <a:lstStyle/>
        <a:p>
          <a:endParaRPr lang="en-CA"/>
        </a:p>
      </dgm:t>
    </dgm:pt>
    <dgm:pt modelId="{6B93D5C3-8539-46EC-8EE5-657A2DF95DA0}" type="pres">
      <dgm:prSet presAssocID="{D168B069-11A7-476B-BABE-19317C06AAFC}" presName="rootConnector" presStyleLbl="node2" presStyleIdx="1" presStyleCnt="2"/>
      <dgm:spPr/>
      <dgm:t>
        <a:bodyPr/>
        <a:lstStyle/>
        <a:p>
          <a:endParaRPr lang="en-CA"/>
        </a:p>
      </dgm:t>
    </dgm:pt>
    <dgm:pt modelId="{024D8CBB-F8AF-4784-A7D2-BEB689F4C897}" type="pres">
      <dgm:prSet presAssocID="{D168B069-11A7-476B-BABE-19317C06AAFC}" presName="hierChild4" presStyleCnt="0"/>
      <dgm:spPr/>
    </dgm:pt>
    <dgm:pt modelId="{2F210F42-397F-4F09-8AD0-92D0A992B783}" type="pres">
      <dgm:prSet presAssocID="{D168B069-11A7-476B-BABE-19317C06AAFC}" presName="hierChild5" presStyleCnt="0"/>
      <dgm:spPr/>
    </dgm:pt>
    <dgm:pt modelId="{2C4F58B7-F34F-4FDD-A774-21576D79CBE5}" type="pres">
      <dgm:prSet presAssocID="{6EAD1C14-19C3-4621-93F9-24F6781971F7}" presName="hierChild3" presStyleCnt="0"/>
      <dgm:spPr/>
    </dgm:pt>
  </dgm:ptLst>
  <dgm:cxnLst>
    <dgm:cxn modelId="{E33410B2-A18A-4D2C-BD0D-EC20EBCC76B9}" type="presOf" srcId="{B3824F9F-39F3-4151-B263-B00C13E78D8C}" destId="{59783666-C011-474F-B0C6-41E6BCC89119}" srcOrd="1" destOrd="0" presId="urn:microsoft.com/office/officeart/2005/8/layout/orgChart1"/>
    <dgm:cxn modelId="{95B1EFC2-F374-4FE0-BFBB-E19B37A0B77F}" type="presOf" srcId="{6EAD1C14-19C3-4621-93F9-24F6781971F7}" destId="{7872EEC4-1A8E-42D8-91C8-73AB0B55129F}" srcOrd="1" destOrd="0" presId="urn:microsoft.com/office/officeart/2005/8/layout/orgChart1"/>
    <dgm:cxn modelId="{CB941EC5-31A0-4167-AB0B-E39B40CE36EF}" type="presOf" srcId="{F7E97EF1-38E6-48CC-B63A-AB9C2DC4EBCF}" destId="{1344F44C-C24F-4DF7-B327-902080BDC4B0}" srcOrd="0" destOrd="0" presId="urn:microsoft.com/office/officeart/2005/8/layout/orgChart1"/>
    <dgm:cxn modelId="{29B3BE5D-1031-4ECB-A8BF-41DCC858E5C3}" type="presOf" srcId="{D168B069-11A7-476B-BABE-19317C06AAFC}" destId="{6B93D5C3-8539-46EC-8EE5-657A2DF95DA0}" srcOrd="1" destOrd="0" presId="urn:microsoft.com/office/officeart/2005/8/layout/orgChart1"/>
    <dgm:cxn modelId="{39EB791F-A0D4-4BA7-ADB5-3CA195E2BF59}" srcId="{F7E97EF1-38E6-48CC-B63A-AB9C2DC4EBCF}" destId="{6EAD1C14-19C3-4621-93F9-24F6781971F7}" srcOrd="0" destOrd="0" parTransId="{E9F6B102-26C8-4509-BADC-260F83998B14}" sibTransId="{E2D1A1CD-7746-42C1-AEE9-AFEDE73FA846}"/>
    <dgm:cxn modelId="{C506C3F0-4522-47FC-86D6-A9104A062097}" srcId="{6EAD1C14-19C3-4621-93F9-24F6781971F7}" destId="{D168B069-11A7-476B-BABE-19317C06AAFC}" srcOrd="1" destOrd="0" parTransId="{D24F4191-2862-4068-B500-CD721C56F439}" sibTransId="{8920D082-DFD1-4086-9C5F-D27A9D34C5B9}"/>
    <dgm:cxn modelId="{857CB252-66F2-4FAD-9FFB-F7386DE6510F}" type="presOf" srcId="{D168B069-11A7-476B-BABE-19317C06AAFC}" destId="{0C4D339B-B31A-41BB-8E6B-C284734E3A04}" srcOrd="0" destOrd="0" presId="urn:microsoft.com/office/officeart/2005/8/layout/orgChart1"/>
    <dgm:cxn modelId="{F4A4B04F-C470-46F6-B6AD-52E035AA2D66}" type="presOf" srcId="{6EAD1C14-19C3-4621-93F9-24F6781971F7}" destId="{D18B0D86-68D4-4B68-B6F9-0CCBF9D30F4D}" srcOrd="0" destOrd="0" presId="urn:microsoft.com/office/officeart/2005/8/layout/orgChart1"/>
    <dgm:cxn modelId="{C5F9B642-F964-4D61-A68C-0EC567192919}" srcId="{6EAD1C14-19C3-4621-93F9-24F6781971F7}" destId="{B3824F9F-39F3-4151-B263-B00C13E78D8C}" srcOrd="0" destOrd="0" parTransId="{A69BF9BE-CC99-4D82-81BA-F233FB98192E}" sibTransId="{F3317279-057C-41FA-97AF-B694A6AF8353}"/>
    <dgm:cxn modelId="{DEF2AC11-EB3F-4D4E-8261-3DE70DC7BB0A}" type="presOf" srcId="{A69BF9BE-CC99-4D82-81BA-F233FB98192E}" destId="{F5967FF0-6F87-46CE-8DB4-C649140E124D}" srcOrd="0" destOrd="0" presId="urn:microsoft.com/office/officeart/2005/8/layout/orgChart1"/>
    <dgm:cxn modelId="{EB831E9B-CA2C-4414-807B-EA23F572BA8C}" type="presOf" srcId="{B3824F9F-39F3-4151-B263-B00C13E78D8C}" destId="{2F451AF8-B0CD-44DC-B823-AC1A20074B40}" srcOrd="0" destOrd="0" presId="urn:microsoft.com/office/officeart/2005/8/layout/orgChart1"/>
    <dgm:cxn modelId="{FC09437B-7271-4662-95E4-659CC31CC0EB}" type="presOf" srcId="{D24F4191-2862-4068-B500-CD721C56F439}" destId="{0AEACCE6-1717-48D7-8240-276C86887F4F}" srcOrd="0" destOrd="0" presId="urn:microsoft.com/office/officeart/2005/8/layout/orgChart1"/>
    <dgm:cxn modelId="{591B0A66-7427-4649-BDAA-28317540DE80}" type="presParOf" srcId="{1344F44C-C24F-4DF7-B327-902080BDC4B0}" destId="{428E0B37-C81C-44FA-A2B8-10C03BE1A5CA}" srcOrd="0" destOrd="0" presId="urn:microsoft.com/office/officeart/2005/8/layout/orgChart1"/>
    <dgm:cxn modelId="{A24CA385-7A95-486E-B113-B5AB04007504}" type="presParOf" srcId="{428E0B37-C81C-44FA-A2B8-10C03BE1A5CA}" destId="{72A654A3-B5A7-4302-A305-6004B2A2B695}" srcOrd="0" destOrd="0" presId="urn:microsoft.com/office/officeart/2005/8/layout/orgChart1"/>
    <dgm:cxn modelId="{C541DB42-B5DF-4353-9F60-43C31D9592D3}" type="presParOf" srcId="{72A654A3-B5A7-4302-A305-6004B2A2B695}" destId="{D18B0D86-68D4-4B68-B6F9-0CCBF9D30F4D}" srcOrd="0" destOrd="0" presId="urn:microsoft.com/office/officeart/2005/8/layout/orgChart1"/>
    <dgm:cxn modelId="{C55D9E59-3E42-4690-86D0-EF528DD567FA}" type="presParOf" srcId="{72A654A3-B5A7-4302-A305-6004B2A2B695}" destId="{7872EEC4-1A8E-42D8-91C8-73AB0B55129F}" srcOrd="1" destOrd="0" presId="urn:microsoft.com/office/officeart/2005/8/layout/orgChart1"/>
    <dgm:cxn modelId="{1EA73B87-F55B-4F87-9B2E-7BFEFC075521}" type="presParOf" srcId="{428E0B37-C81C-44FA-A2B8-10C03BE1A5CA}" destId="{A92326FA-B74D-437E-B23D-452B2285E0FE}" srcOrd="1" destOrd="0" presId="urn:microsoft.com/office/officeart/2005/8/layout/orgChart1"/>
    <dgm:cxn modelId="{3B77D0E1-954F-4F38-9B81-BE255EE482AB}" type="presParOf" srcId="{A92326FA-B74D-437E-B23D-452B2285E0FE}" destId="{F5967FF0-6F87-46CE-8DB4-C649140E124D}" srcOrd="0" destOrd="0" presId="urn:microsoft.com/office/officeart/2005/8/layout/orgChart1"/>
    <dgm:cxn modelId="{602D9A52-6E51-4C5E-BC80-ADFA866BB58B}" type="presParOf" srcId="{A92326FA-B74D-437E-B23D-452B2285E0FE}" destId="{A1D61F32-9928-4685-B66A-097F42BE2337}" srcOrd="1" destOrd="0" presId="urn:microsoft.com/office/officeart/2005/8/layout/orgChart1"/>
    <dgm:cxn modelId="{770707FC-1767-4BA7-B112-EDA27564738E}" type="presParOf" srcId="{A1D61F32-9928-4685-B66A-097F42BE2337}" destId="{5C6872EC-1119-4DEF-BBD5-61B55A39C45E}" srcOrd="0" destOrd="0" presId="urn:microsoft.com/office/officeart/2005/8/layout/orgChart1"/>
    <dgm:cxn modelId="{749729C3-3239-405E-9544-07B15221C76F}" type="presParOf" srcId="{5C6872EC-1119-4DEF-BBD5-61B55A39C45E}" destId="{2F451AF8-B0CD-44DC-B823-AC1A20074B40}" srcOrd="0" destOrd="0" presId="urn:microsoft.com/office/officeart/2005/8/layout/orgChart1"/>
    <dgm:cxn modelId="{BAF10ABF-E463-4E2F-A171-24B356C1BD49}" type="presParOf" srcId="{5C6872EC-1119-4DEF-BBD5-61B55A39C45E}" destId="{59783666-C011-474F-B0C6-41E6BCC89119}" srcOrd="1" destOrd="0" presId="urn:microsoft.com/office/officeart/2005/8/layout/orgChart1"/>
    <dgm:cxn modelId="{2CDDFBC7-C439-402A-B0BF-08433899E525}" type="presParOf" srcId="{A1D61F32-9928-4685-B66A-097F42BE2337}" destId="{08CB5474-A901-4D01-98FC-00798EF0C2B2}" srcOrd="1" destOrd="0" presId="urn:microsoft.com/office/officeart/2005/8/layout/orgChart1"/>
    <dgm:cxn modelId="{CE89DBFD-9724-4E45-BBE6-2F6E4B65D1AB}" type="presParOf" srcId="{A1D61F32-9928-4685-B66A-097F42BE2337}" destId="{CBC61FA0-9321-4598-8206-CCC847459C76}" srcOrd="2" destOrd="0" presId="urn:microsoft.com/office/officeart/2005/8/layout/orgChart1"/>
    <dgm:cxn modelId="{2128D86B-EE99-40A9-AE70-11BC633C6DE7}" type="presParOf" srcId="{A92326FA-B74D-437E-B23D-452B2285E0FE}" destId="{0AEACCE6-1717-48D7-8240-276C86887F4F}" srcOrd="2" destOrd="0" presId="urn:microsoft.com/office/officeart/2005/8/layout/orgChart1"/>
    <dgm:cxn modelId="{4F8B8CC5-2BB4-42E7-BC53-DE736E191F7E}" type="presParOf" srcId="{A92326FA-B74D-437E-B23D-452B2285E0FE}" destId="{12F26DDE-8F3E-4992-B578-3215299EAF6B}" srcOrd="3" destOrd="0" presId="urn:microsoft.com/office/officeart/2005/8/layout/orgChart1"/>
    <dgm:cxn modelId="{EA052ACD-31C3-4DBF-9176-DB6903950D1D}" type="presParOf" srcId="{12F26DDE-8F3E-4992-B578-3215299EAF6B}" destId="{58CF81D1-4AB2-4EB7-A950-F8FF6B424F8A}" srcOrd="0" destOrd="0" presId="urn:microsoft.com/office/officeart/2005/8/layout/orgChart1"/>
    <dgm:cxn modelId="{46426279-673F-404D-8F5A-362A75D7FBA2}" type="presParOf" srcId="{58CF81D1-4AB2-4EB7-A950-F8FF6B424F8A}" destId="{0C4D339B-B31A-41BB-8E6B-C284734E3A04}" srcOrd="0" destOrd="0" presId="urn:microsoft.com/office/officeart/2005/8/layout/orgChart1"/>
    <dgm:cxn modelId="{BF5A5FB5-79ED-4187-AA95-FEE0EAC45DA9}" type="presParOf" srcId="{58CF81D1-4AB2-4EB7-A950-F8FF6B424F8A}" destId="{6B93D5C3-8539-46EC-8EE5-657A2DF95DA0}" srcOrd="1" destOrd="0" presId="urn:microsoft.com/office/officeart/2005/8/layout/orgChart1"/>
    <dgm:cxn modelId="{A520EA83-CA4A-46A6-B958-ADD42EEA4830}" type="presParOf" srcId="{12F26DDE-8F3E-4992-B578-3215299EAF6B}" destId="{024D8CBB-F8AF-4784-A7D2-BEB689F4C897}" srcOrd="1" destOrd="0" presId="urn:microsoft.com/office/officeart/2005/8/layout/orgChart1"/>
    <dgm:cxn modelId="{21C7D790-2625-4149-A8A6-2F1A491BFB76}" type="presParOf" srcId="{12F26DDE-8F3E-4992-B578-3215299EAF6B}" destId="{2F210F42-397F-4F09-8AD0-92D0A992B783}" srcOrd="2" destOrd="0" presId="urn:microsoft.com/office/officeart/2005/8/layout/orgChart1"/>
    <dgm:cxn modelId="{6F8BA57B-9533-45DE-84E3-542ED0C2B212}" type="presParOf" srcId="{428E0B37-C81C-44FA-A2B8-10C03BE1A5CA}" destId="{2C4F58B7-F34F-4FDD-A774-21576D79CBE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F0A597-585B-4ACE-86D5-A3EC2A5A4524}"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CA"/>
        </a:p>
      </dgm:t>
    </dgm:pt>
    <dgm:pt modelId="{005F888F-3A79-4632-8B7F-B9CE581B1888}">
      <dgm:prSet phldrT="[Text]" custT="1"/>
      <dgm:spPr/>
      <dgm:t>
        <a:bodyPr/>
        <a:lstStyle/>
        <a:p>
          <a:r>
            <a:rPr lang="en-US" sz="3200" dirty="0" smtClean="0"/>
            <a:t>Kinetic Energy</a:t>
          </a:r>
          <a:endParaRPr lang="en-CA" sz="3200" dirty="0"/>
        </a:p>
      </dgm:t>
    </dgm:pt>
    <dgm:pt modelId="{4A0C0B9F-B4BA-49B4-8A27-2C8F70438A79}" type="parTrans" cxnId="{33C132E2-7D4A-4330-8C51-80EC8BD9EA2C}">
      <dgm:prSet/>
      <dgm:spPr/>
      <dgm:t>
        <a:bodyPr/>
        <a:lstStyle/>
        <a:p>
          <a:endParaRPr lang="en-CA"/>
        </a:p>
      </dgm:t>
    </dgm:pt>
    <dgm:pt modelId="{DB377ADA-C584-4280-9674-8B781FDF5DDC}" type="sibTrans" cxnId="{33C132E2-7D4A-4330-8C51-80EC8BD9EA2C}">
      <dgm:prSet/>
      <dgm:spPr/>
      <dgm:t>
        <a:bodyPr/>
        <a:lstStyle/>
        <a:p>
          <a:endParaRPr lang="en-CA"/>
        </a:p>
      </dgm:t>
    </dgm:pt>
    <dgm:pt modelId="{E2109B19-130F-4305-8E77-D77E12E960CE}">
      <dgm:prSet phldrT="[Text]" custT="1"/>
      <dgm:spPr/>
      <dgm:t>
        <a:bodyPr/>
        <a:lstStyle/>
        <a:p>
          <a:r>
            <a:rPr lang="en-US" sz="2000" dirty="0" smtClean="0"/>
            <a:t>Mechanical</a:t>
          </a:r>
          <a:endParaRPr lang="en-CA" sz="2000" dirty="0"/>
        </a:p>
      </dgm:t>
    </dgm:pt>
    <dgm:pt modelId="{5E0B0011-DB5F-4129-9E45-3D6019519CE8}" type="parTrans" cxnId="{5B2D7639-B1EF-432C-82E9-E2A9766E8801}">
      <dgm:prSet/>
      <dgm:spPr/>
      <dgm:t>
        <a:bodyPr/>
        <a:lstStyle/>
        <a:p>
          <a:endParaRPr lang="en-CA"/>
        </a:p>
      </dgm:t>
    </dgm:pt>
    <dgm:pt modelId="{6998C93E-822C-4B21-8E85-4A902BB54F1D}" type="sibTrans" cxnId="{5B2D7639-B1EF-432C-82E9-E2A9766E8801}">
      <dgm:prSet/>
      <dgm:spPr/>
      <dgm:t>
        <a:bodyPr/>
        <a:lstStyle/>
        <a:p>
          <a:endParaRPr lang="en-CA"/>
        </a:p>
      </dgm:t>
    </dgm:pt>
    <dgm:pt modelId="{1A76E686-E791-421B-B464-5E874C58447F}">
      <dgm:prSet phldrT="[Text]" custT="1"/>
      <dgm:spPr/>
      <dgm:t>
        <a:bodyPr/>
        <a:lstStyle/>
        <a:p>
          <a:r>
            <a:rPr lang="en-US" sz="2000" dirty="0" smtClean="0"/>
            <a:t>Thermal</a:t>
          </a:r>
          <a:endParaRPr lang="en-CA" sz="2000" dirty="0"/>
        </a:p>
      </dgm:t>
    </dgm:pt>
    <dgm:pt modelId="{4B3A13DB-DCDA-4889-A382-67C69EB228F9}" type="parTrans" cxnId="{EE76B9EC-43F8-41E9-93B3-E9B5B58994D1}">
      <dgm:prSet/>
      <dgm:spPr/>
      <dgm:t>
        <a:bodyPr/>
        <a:lstStyle/>
        <a:p>
          <a:endParaRPr lang="en-CA"/>
        </a:p>
      </dgm:t>
    </dgm:pt>
    <dgm:pt modelId="{78BB1401-879E-49C6-80CF-14BA1595911F}" type="sibTrans" cxnId="{EE76B9EC-43F8-41E9-93B3-E9B5B58994D1}">
      <dgm:prSet/>
      <dgm:spPr/>
      <dgm:t>
        <a:bodyPr/>
        <a:lstStyle/>
        <a:p>
          <a:endParaRPr lang="en-CA"/>
        </a:p>
      </dgm:t>
    </dgm:pt>
    <dgm:pt modelId="{3B4D7286-9B16-475D-AE5E-0F16A2F3ADC8}">
      <dgm:prSet phldrT="[Text]" custT="1"/>
      <dgm:spPr/>
      <dgm:t>
        <a:bodyPr/>
        <a:lstStyle/>
        <a:p>
          <a:r>
            <a:rPr lang="en-US" sz="2000" dirty="0" smtClean="0"/>
            <a:t>Electromagnetic</a:t>
          </a:r>
          <a:endParaRPr lang="en-CA" sz="2000" dirty="0"/>
        </a:p>
      </dgm:t>
    </dgm:pt>
    <dgm:pt modelId="{BD844624-30AB-4738-B3F0-CCDD21EF6213}" type="parTrans" cxnId="{E6CDC6D2-043E-44A6-A8DE-2103A936BB26}">
      <dgm:prSet/>
      <dgm:spPr/>
      <dgm:t>
        <a:bodyPr/>
        <a:lstStyle/>
        <a:p>
          <a:endParaRPr lang="en-CA"/>
        </a:p>
      </dgm:t>
    </dgm:pt>
    <dgm:pt modelId="{E73F177F-2E02-405A-8364-4A171D08AB17}" type="sibTrans" cxnId="{E6CDC6D2-043E-44A6-A8DE-2103A936BB26}">
      <dgm:prSet/>
      <dgm:spPr/>
      <dgm:t>
        <a:bodyPr/>
        <a:lstStyle/>
        <a:p>
          <a:endParaRPr lang="en-CA"/>
        </a:p>
      </dgm:t>
    </dgm:pt>
    <dgm:pt modelId="{D8F12331-2B3A-444B-8097-C9874B1E1A92}">
      <dgm:prSet phldrT="[Text]" custT="1"/>
      <dgm:spPr/>
      <dgm:t>
        <a:bodyPr/>
        <a:lstStyle/>
        <a:p>
          <a:r>
            <a:rPr lang="en-US" sz="2000" dirty="0" smtClean="0"/>
            <a:t>Electrical</a:t>
          </a:r>
          <a:endParaRPr lang="en-CA" sz="2000" dirty="0"/>
        </a:p>
      </dgm:t>
    </dgm:pt>
    <dgm:pt modelId="{46E5B742-1278-4DF1-BEB6-674660311147}" type="parTrans" cxnId="{74E50DEE-EF91-44FE-AEAB-6BD003838B41}">
      <dgm:prSet/>
      <dgm:spPr/>
      <dgm:t>
        <a:bodyPr/>
        <a:lstStyle/>
        <a:p>
          <a:endParaRPr lang="en-CA"/>
        </a:p>
      </dgm:t>
    </dgm:pt>
    <dgm:pt modelId="{732AD8A6-62B2-46AC-823E-B13ED42BC688}" type="sibTrans" cxnId="{74E50DEE-EF91-44FE-AEAB-6BD003838B41}">
      <dgm:prSet/>
      <dgm:spPr/>
      <dgm:t>
        <a:bodyPr/>
        <a:lstStyle/>
        <a:p>
          <a:endParaRPr lang="en-CA"/>
        </a:p>
      </dgm:t>
    </dgm:pt>
    <dgm:pt modelId="{CDE300F2-9E48-47FF-8FD4-6236FD71047D}" type="pres">
      <dgm:prSet presAssocID="{B4F0A597-585B-4ACE-86D5-A3EC2A5A4524}" presName="composite" presStyleCnt="0">
        <dgm:presLayoutVars>
          <dgm:chMax val="1"/>
          <dgm:dir/>
          <dgm:resizeHandles val="exact"/>
        </dgm:presLayoutVars>
      </dgm:prSet>
      <dgm:spPr/>
      <dgm:t>
        <a:bodyPr/>
        <a:lstStyle/>
        <a:p>
          <a:endParaRPr lang="en-CA"/>
        </a:p>
      </dgm:t>
    </dgm:pt>
    <dgm:pt modelId="{604D95A1-8230-4C93-B101-892F29ED0500}" type="pres">
      <dgm:prSet presAssocID="{B4F0A597-585B-4ACE-86D5-A3EC2A5A4524}" presName="radial" presStyleCnt="0">
        <dgm:presLayoutVars>
          <dgm:animLvl val="ctr"/>
        </dgm:presLayoutVars>
      </dgm:prSet>
      <dgm:spPr/>
    </dgm:pt>
    <dgm:pt modelId="{845DCD63-941C-4545-A031-A03E3483ADA7}" type="pres">
      <dgm:prSet presAssocID="{005F888F-3A79-4632-8B7F-B9CE581B1888}" presName="centerShape" presStyleLbl="vennNode1" presStyleIdx="0" presStyleCnt="5" custScaleX="84190" custScaleY="78973"/>
      <dgm:spPr/>
      <dgm:t>
        <a:bodyPr/>
        <a:lstStyle/>
        <a:p>
          <a:endParaRPr lang="en-CA"/>
        </a:p>
      </dgm:t>
    </dgm:pt>
    <dgm:pt modelId="{6E5C3249-D3E5-4213-9B02-995F6110D255}" type="pres">
      <dgm:prSet presAssocID="{E2109B19-130F-4305-8E77-D77E12E960CE}" presName="node" presStyleLbl="vennNode1" presStyleIdx="1" presStyleCnt="5" custScaleX="151828" custRadScaleRad="101081" custRadScaleInc="-291">
        <dgm:presLayoutVars>
          <dgm:bulletEnabled val="1"/>
        </dgm:presLayoutVars>
      </dgm:prSet>
      <dgm:spPr/>
      <dgm:t>
        <a:bodyPr/>
        <a:lstStyle/>
        <a:p>
          <a:endParaRPr lang="en-CA"/>
        </a:p>
      </dgm:t>
    </dgm:pt>
    <dgm:pt modelId="{5186770D-522E-46BA-BBF7-1D2CD126DCF7}" type="pres">
      <dgm:prSet presAssocID="{1A76E686-E791-421B-B464-5E874C58447F}" presName="node" presStyleLbl="vennNode1" presStyleIdx="2" presStyleCnt="5" custScaleX="135040" custRadScaleRad="118846" custRadScaleInc="-238">
        <dgm:presLayoutVars>
          <dgm:bulletEnabled val="1"/>
        </dgm:presLayoutVars>
      </dgm:prSet>
      <dgm:spPr/>
      <dgm:t>
        <a:bodyPr/>
        <a:lstStyle/>
        <a:p>
          <a:endParaRPr lang="en-CA"/>
        </a:p>
      </dgm:t>
    </dgm:pt>
    <dgm:pt modelId="{634A6C6B-6214-477B-8E86-093F04F7C2BA}" type="pres">
      <dgm:prSet presAssocID="{3B4D7286-9B16-475D-AE5E-0F16A2F3ADC8}" presName="node" presStyleLbl="vennNode1" presStyleIdx="3" presStyleCnt="5" custScaleX="208616" custScaleY="71625" custRadScaleRad="90238" custRadScaleInc="-2655">
        <dgm:presLayoutVars>
          <dgm:bulletEnabled val="1"/>
        </dgm:presLayoutVars>
      </dgm:prSet>
      <dgm:spPr/>
      <dgm:t>
        <a:bodyPr/>
        <a:lstStyle/>
        <a:p>
          <a:endParaRPr lang="en-CA"/>
        </a:p>
      </dgm:t>
    </dgm:pt>
    <dgm:pt modelId="{86209C3D-E3D2-40BF-A7B8-17194413DCA3}" type="pres">
      <dgm:prSet presAssocID="{D8F12331-2B3A-444B-8097-C9874B1E1A92}" presName="node" presStyleLbl="vennNode1" presStyleIdx="4" presStyleCnt="5" custScaleX="144202" custRadScaleRad="121565" custRadScaleInc="233">
        <dgm:presLayoutVars>
          <dgm:bulletEnabled val="1"/>
        </dgm:presLayoutVars>
      </dgm:prSet>
      <dgm:spPr/>
      <dgm:t>
        <a:bodyPr/>
        <a:lstStyle/>
        <a:p>
          <a:endParaRPr lang="en-CA"/>
        </a:p>
      </dgm:t>
    </dgm:pt>
  </dgm:ptLst>
  <dgm:cxnLst>
    <dgm:cxn modelId="{B7E8C825-3E2A-4E3C-87B1-8ECE773A6057}" type="presOf" srcId="{D8F12331-2B3A-444B-8097-C9874B1E1A92}" destId="{86209C3D-E3D2-40BF-A7B8-17194413DCA3}" srcOrd="0" destOrd="0" presId="urn:microsoft.com/office/officeart/2005/8/layout/radial3"/>
    <dgm:cxn modelId="{AA918ABE-88A1-4789-AEE3-6C3D9B5A511A}" type="presOf" srcId="{B4F0A597-585B-4ACE-86D5-A3EC2A5A4524}" destId="{CDE300F2-9E48-47FF-8FD4-6236FD71047D}" srcOrd="0" destOrd="0" presId="urn:microsoft.com/office/officeart/2005/8/layout/radial3"/>
    <dgm:cxn modelId="{EE76B9EC-43F8-41E9-93B3-E9B5B58994D1}" srcId="{005F888F-3A79-4632-8B7F-B9CE581B1888}" destId="{1A76E686-E791-421B-B464-5E874C58447F}" srcOrd="1" destOrd="0" parTransId="{4B3A13DB-DCDA-4889-A382-67C69EB228F9}" sibTransId="{78BB1401-879E-49C6-80CF-14BA1595911F}"/>
    <dgm:cxn modelId="{5B2D7639-B1EF-432C-82E9-E2A9766E8801}" srcId="{005F888F-3A79-4632-8B7F-B9CE581B1888}" destId="{E2109B19-130F-4305-8E77-D77E12E960CE}" srcOrd="0" destOrd="0" parTransId="{5E0B0011-DB5F-4129-9E45-3D6019519CE8}" sibTransId="{6998C93E-822C-4B21-8E85-4A902BB54F1D}"/>
    <dgm:cxn modelId="{381A0A38-A543-41E6-8FA0-414DB35DE11F}" type="presOf" srcId="{E2109B19-130F-4305-8E77-D77E12E960CE}" destId="{6E5C3249-D3E5-4213-9B02-995F6110D255}" srcOrd="0" destOrd="0" presId="urn:microsoft.com/office/officeart/2005/8/layout/radial3"/>
    <dgm:cxn modelId="{74E50DEE-EF91-44FE-AEAB-6BD003838B41}" srcId="{005F888F-3A79-4632-8B7F-B9CE581B1888}" destId="{D8F12331-2B3A-444B-8097-C9874B1E1A92}" srcOrd="3" destOrd="0" parTransId="{46E5B742-1278-4DF1-BEB6-674660311147}" sibTransId="{732AD8A6-62B2-46AC-823E-B13ED42BC688}"/>
    <dgm:cxn modelId="{E6CDC6D2-043E-44A6-A8DE-2103A936BB26}" srcId="{005F888F-3A79-4632-8B7F-B9CE581B1888}" destId="{3B4D7286-9B16-475D-AE5E-0F16A2F3ADC8}" srcOrd="2" destOrd="0" parTransId="{BD844624-30AB-4738-B3F0-CCDD21EF6213}" sibTransId="{E73F177F-2E02-405A-8364-4A171D08AB17}"/>
    <dgm:cxn modelId="{1BF82BBE-C1A0-4616-95C0-8E26C1B58E4B}" type="presOf" srcId="{005F888F-3A79-4632-8B7F-B9CE581B1888}" destId="{845DCD63-941C-4545-A031-A03E3483ADA7}" srcOrd="0" destOrd="0" presId="urn:microsoft.com/office/officeart/2005/8/layout/radial3"/>
    <dgm:cxn modelId="{33C132E2-7D4A-4330-8C51-80EC8BD9EA2C}" srcId="{B4F0A597-585B-4ACE-86D5-A3EC2A5A4524}" destId="{005F888F-3A79-4632-8B7F-B9CE581B1888}" srcOrd="0" destOrd="0" parTransId="{4A0C0B9F-B4BA-49B4-8A27-2C8F70438A79}" sibTransId="{DB377ADA-C584-4280-9674-8B781FDF5DDC}"/>
    <dgm:cxn modelId="{651461A2-8CEF-4A59-9EC2-0D3BE9A1B78A}" type="presOf" srcId="{1A76E686-E791-421B-B464-5E874C58447F}" destId="{5186770D-522E-46BA-BBF7-1D2CD126DCF7}" srcOrd="0" destOrd="0" presId="urn:microsoft.com/office/officeart/2005/8/layout/radial3"/>
    <dgm:cxn modelId="{B9AB4845-0765-4339-89CC-F36FD77C9C86}" type="presOf" srcId="{3B4D7286-9B16-475D-AE5E-0F16A2F3ADC8}" destId="{634A6C6B-6214-477B-8E86-093F04F7C2BA}" srcOrd="0" destOrd="0" presId="urn:microsoft.com/office/officeart/2005/8/layout/radial3"/>
    <dgm:cxn modelId="{3502F894-22C7-438A-906F-5296F5438CC0}" type="presParOf" srcId="{CDE300F2-9E48-47FF-8FD4-6236FD71047D}" destId="{604D95A1-8230-4C93-B101-892F29ED0500}" srcOrd="0" destOrd="0" presId="urn:microsoft.com/office/officeart/2005/8/layout/radial3"/>
    <dgm:cxn modelId="{B652BC8A-BDA9-470A-8838-3205AE272D98}" type="presParOf" srcId="{604D95A1-8230-4C93-B101-892F29ED0500}" destId="{845DCD63-941C-4545-A031-A03E3483ADA7}" srcOrd="0" destOrd="0" presId="urn:microsoft.com/office/officeart/2005/8/layout/radial3"/>
    <dgm:cxn modelId="{9E7A557A-3C4B-4437-A5A5-984DF4E5AE87}" type="presParOf" srcId="{604D95A1-8230-4C93-B101-892F29ED0500}" destId="{6E5C3249-D3E5-4213-9B02-995F6110D255}" srcOrd="1" destOrd="0" presId="urn:microsoft.com/office/officeart/2005/8/layout/radial3"/>
    <dgm:cxn modelId="{0CA5A151-52A7-41CA-8D1F-B9D0F2D0C806}" type="presParOf" srcId="{604D95A1-8230-4C93-B101-892F29ED0500}" destId="{5186770D-522E-46BA-BBF7-1D2CD126DCF7}" srcOrd="2" destOrd="0" presId="urn:microsoft.com/office/officeart/2005/8/layout/radial3"/>
    <dgm:cxn modelId="{BC39B4AB-6203-4A4B-A42E-B9CDDF23D635}" type="presParOf" srcId="{604D95A1-8230-4C93-B101-892F29ED0500}" destId="{634A6C6B-6214-477B-8E86-093F04F7C2BA}" srcOrd="3" destOrd="0" presId="urn:microsoft.com/office/officeart/2005/8/layout/radial3"/>
    <dgm:cxn modelId="{7AD08C96-49DB-4F8E-B755-90785D0FF96B}" type="presParOf" srcId="{604D95A1-8230-4C93-B101-892F29ED0500}" destId="{86209C3D-E3D2-40BF-A7B8-17194413DCA3}"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F0A597-585B-4ACE-86D5-A3EC2A5A4524}" type="doc">
      <dgm:prSet loTypeId="urn:microsoft.com/office/officeart/2005/8/layout/radial3" loCatId="relationship" qsTypeId="urn:microsoft.com/office/officeart/2005/8/quickstyle/simple1" qsCatId="simple" csTypeId="urn:microsoft.com/office/officeart/2005/8/colors/accent1_2" csCatId="accent1" phldr="1"/>
      <dgm:spPr/>
      <dgm:t>
        <a:bodyPr/>
        <a:lstStyle/>
        <a:p>
          <a:endParaRPr lang="en-CA"/>
        </a:p>
      </dgm:t>
    </dgm:pt>
    <dgm:pt modelId="{005F888F-3A79-4632-8B7F-B9CE581B1888}">
      <dgm:prSet phldrT="[Text]" custT="1"/>
      <dgm:spPr/>
      <dgm:t>
        <a:bodyPr/>
        <a:lstStyle/>
        <a:p>
          <a:r>
            <a:rPr lang="en-US" sz="3200" dirty="0" smtClean="0"/>
            <a:t>Potential</a:t>
          </a:r>
          <a:r>
            <a:rPr lang="en-US" sz="2900" dirty="0" smtClean="0"/>
            <a:t> </a:t>
          </a:r>
          <a:r>
            <a:rPr lang="en-US" sz="3200" dirty="0" smtClean="0"/>
            <a:t>Energy</a:t>
          </a:r>
          <a:endParaRPr lang="en-CA" sz="3200" dirty="0"/>
        </a:p>
      </dgm:t>
    </dgm:pt>
    <dgm:pt modelId="{4A0C0B9F-B4BA-49B4-8A27-2C8F70438A79}" type="parTrans" cxnId="{33C132E2-7D4A-4330-8C51-80EC8BD9EA2C}">
      <dgm:prSet/>
      <dgm:spPr/>
      <dgm:t>
        <a:bodyPr/>
        <a:lstStyle/>
        <a:p>
          <a:endParaRPr lang="en-CA"/>
        </a:p>
      </dgm:t>
    </dgm:pt>
    <dgm:pt modelId="{DB377ADA-C584-4280-9674-8B781FDF5DDC}" type="sibTrans" cxnId="{33C132E2-7D4A-4330-8C51-80EC8BD9EA2C}">
      <dgm:prSet/>
      <dgm:spPr/>
      <dgm:t>
        <a:bodyPr/>
        <a:lstStyle/>
        <a:p>
          <a:endParaRPr lang="en-CA"/>
        </a:p>
      </dgm:t>
    </dgm:pt>
    <dgm:pt modelId="{E2109B19-130F-4305-8E77-D77E12E960CE}">
      <dgm:prSet phldrT="[Text]" custT="1"/>
      <dgm:spPr/>
      <dgm:t>
        <a:bodyPr/>
        <a:lstStyle/>
        <a:p>
          <a:r>
            <a:rPr lang="en-US" sz="2000" dirty="0" smtClean="0"/>
            <a:t>Gravitational</a:t>
          </a:r>
          <a:endParaRPr lang="en-CA" sz="2000" dirty="0"/>
        </a:p>
      </dgm:t>
    </dgm:pt>
    <dgm:pt modelId="{5E0B0011-DB5F-4129-9E45-3D6019519CE8}" type="parTrans" cxnId="{5B2D7639-B1EF-432C-82E9-E2A9766E8801}">
      <dgm:prSet/>
      <dgm:spPr/>
      <dgm:t>
        <a:bodyPr/>
        <a:lstStyle/>
        <a:p>
          <a:endParaRPr lang="en-CA"/>
        </a:p>
      </dgm:t>
    </dgm:pt>
    <dgm:pt modelId="{6998C93E-822C-4B21-8E85-4A902BB54F1D}" type="sibTrans" cxnId="{5B2D7639-B1EF-432C-82E9-E2A9766E8801}">
      <dgm:prSet/>
      <dgm:spPr/>
      <dgm:t>
        <a:bodyPr/>
        <a:lstStyle/>
        <a:p>
          <a:endParaRPr lang="en-CA"/>
        </a:p>
      </dgm:t>
    </dgm:pt>
    <dgm:pt modelId="{1A76E686-E791-421B-B464-5E874C58447F}">
      <dgm:prSet phldrT="[Text]" custT="1"/>
      <dgm:spPr/>
      <dgm:t>
        <a:bodyPr/>
        <a:lstStyle/>
        <a:p>
          <a:r>
            <a:rPr lang="en-US" sz="2000" dirty="0" smtClean="0"/>
            <a:t>Elastic</a:t>
          </a:r>
          <a:endParaRPr lang="en-CA" sz="2000" dirty="0"/>
        </a:p>
      </dgm:t>
    </dgm:pt>
    <dgm:pt modelId="{4B3A13DB-DCDA-4889-A382-67C69EB228F9}" type="parTrans" cxnId="{EE76B9EC-43F8-41E9-93B3-E9B5B58994D1}">
      <dgm:prSet/>
      <dgm:spPr/>
      <dgm:t>
        <a:bodyPr/>
        <a:lstStyle/>
        <a:p>
          <a:endParaRPr lang="en-CA"/>
        </a:p>
      </dgm:t>
    </dgm:pt>
    <dgm:pt modelId="{78BB1401-879E-49C6-80CF-14BA1595911F}" type="sibTrans" cxnId="{EE76B9EC-43F8-41E9-93B3-E9B5B58994D1}">
      <dgm:prSet/>
      <dgm:spPr/>
      <dgm:t>
        <a:bodyPr/>
        <a:lstStyle/>
        <a:p>
          <a:endParaRPr lang="en-CA"/>
        </a:p>
      </dgm:t>
    </dgm:pt>
    <dgm:pt modelId="{3B4D7286-9B16-475D-AE5E-0F16A2F3ADC8}">
      <dgm:prSet phldrT="[Text]" custT="1"/>
      <dgm:spPr/>
      <dgm:t>
        <a:bodyPr/>
        <a:lstStyle/>
        <a:p>
          <a:r>
            <a:rPr lang="en-US" sz="2000" dirty="0" smtClean="0"/>
            <a:t>Electromagnetic</a:t>
          </a:r>
          <a:endParaRPr lang="en-CA" sz="2000" dirty="0"/>
        </a:p>
      </dgm:t>
    </dgm:pt>
    <dgm:pt modelId="{BD844624-30AB-4738-B3F0-CCDD21EF6213}" type="parTrans" cxnId="{E6CDC6D2-043E-44A6-A8DE-2103A936BB26}">
      <dgm:prSet/>
      <dgm:spPr/>
      <dgm:t>
        <a:bodyPr/>
        <a:lstStyle/>
        <a:p>
          <a:endParaRPr lang="en-CA"/>
        </a:p>
      </dgm:t>
    </dgm:pt>
    <dgm:pt modelId="{E73F177F-2E02-405A-8364-4A171D08AB17}" type="sibTrans" cxnId="{E6CDC6D2-043E-44A6-A8DE-2103A936BB26}">
      <dgm:prSet/>
      <dgm:spPr/>
      <dgm:t>
        <a:bodyPr/>
        <a:lstStyle/>
        <a:p>
          <a:endParaRPr lang="en-CA"/>
        </a:p>
      </dgm:t>
    </dgm:pt>
    <dgm:pt modelId="{D8F12331-2B3A-444B-8097-C9874B1E1A92}">
      <dgm:prSet phldrT="[Text]" custT="1"/>
      <dgm:spPr/>
      <dgm:t>
        <a:bodyPr/>
        <a:lstStyle/>
        <a:p>
          <a:r>
            <a:rPr lang="en-US" sz="2000" dirty="0" smtClean="0"/>
            <a:t>Chemical</a:t>
          </a:r>
          <a:endParaRPr lang="en-CA" sz="2000" dirty="0"/>
        </a:p>
      </dgm:t>
    </dgm:pt>
    <dgm:pt modelId="{46E5B742-1278-4DF1-BEB6-674660311147}" type="parTrans" cxnId="{74E50DEE-EF91-44FE-AEAB-6BD003838B41}">
      <dgm:prSet/>
      <dgm:spPr/>
      <dgm:t>
        <a:bodyPr/>
        <a:lstStyle/>
        <a:p>
          <a:endParaRPr lang="en-CA"/>
        </a:p>
      </dgm:t>
    </dgm:pt>
    <dgm:pt modelId="{732AD8A6-62B2-46AC-823E-B13ED42BC688}" type="sibTrans" cxnId="{74E50DEE-EF91-44FE-AEAB-6BD003838B41}">
      <dgm:prSet/>
      <dgm:spPr/>
      <dgm:t>
        <a:bodyPr/>
        <a:lstStyle/>
        <a:p>
          <a:endParaRPr lang="en-CA"/>
        </a:p>
      </dgm:t>
    </dgm:pt>
    <dgm:pt modelId="{CDE300F2-9E48-47FF-8FD4-6236FD71047D}" type="pres">
      <dgm:prSet presAssocID="{B4F0A597-585B-4ACE-86D5-A3EC2A5A4524}" presName="composite" presStyleCnt="0">
        <dgm:presLayoutVars>
          <dgm:chMax val="1"/>
          <dgm:dir/>
          <dgm:resizeHandles val="exact"/>
        </dgm:presLayoutVars>
      </dgm:prSet>
      <dgm:spPr/>
      <dgm:t>
        <a:bodyPr/>
        <a:lstStyle/>
        <a:p>
          <a:endParaRPr lang="en-CA"/>
        </a:p>
      </dgm:t>
    </dgm:pt>
    <dgm:pt modelId="{604D95A1-8230-4C93-B101-892F29ED0500}" type="pres">
      <dgm:prSet presAssocID="{B4F0A597-585B-4ACE-86D5-A3EC2A5A4524}" presName="radial" presStyleCnt="0">
        <dgm:presLayoutVars>
          <dgm:animLvl val="ctr"/>
        </dgm:presLayoutVars>
      </dgm:prSet>
      <dgm:spPr/>
    </dgm:pt>
    <dgm:pt modelId="{845DCD63-941C-4545-A031-A03E3483ADA7}" type="pres">
      <dgm:prSet presAssocID="{005F888F-3A79-4632-8B7F-B9CE581B1888}" presName="centerShape" presStyleLbl="vennNode1" presStyleIdx="0" presStyleCnt="5" custAng="20903758" custScaleX="100905" custScaleY="78973"/>
      <dgm:spPr/>
      <dgm:t>
        <a:bodyPr/>
        <a:lstStyle/>
        <a:p>
          <a:endParaRPr lang="en-CA"/>
        </a:p>
      </dgm:t>
    </dgm:pt>
    <dgm:pt modelId="{6E5C3249-D3E5-4213-9B02-995F6110D255}" type="pres">
      <dgm:prSet presAssocID="{E2109B19-130F-4305-8E77-D77E12E960CE}" presName="node" presStyleLbl="vennNode1" presStyleIdx="1" presStyleCnt="5" custScaleX="178917">
        <dgm:presLayoutVars>
          <dgm:bulletEnabled val="1"/>
        </dgm:presLayoutVars>
      </dgm:prSet>
      <dgm:spPr/>
      <dgm:t>
        <a:bodyPr/>
        <a:lstStyle/>
        <a:p>
          <a:endParaRPr lang="en-CA"/>
        </a:p>
      </dgm:t>
    </dgm:pt>
    <dgm:pt modelId="{5186770D-522E-46BA-BBF7-1D2CD126DCF7}" type="pres">
      <dgm:prSet presAssocID="{1A76E686-E791-421B-B464-5E874C58447F}" presName="node" presStyleLbl="vennNode1" presStyleIdx="2" presStyleCnt="5" custScaleX="135040" custRadScaleRad="129313" custRadScaleInc="-7">
        <dgm:presLayoutVars>
          <dgm:bulletEnabled val="1"/>
        </dgm:presLayoutVars>
      </dgm:prSet>
      <dgm:spPr/>
      <dgm:t>
        <a:bodyPr/>
        <a:lstStyle/>
        <a:p>
          <a:endParaRPr lang="en-CA"/>
        </a:p>
      </dgm:t>
    </dgm:pt>
    <dgm:pt modelId="{634A6C6B-6214-477B-8E86-093F04F7C2BA}" type="pres">
      <dgm:prSet presAssocID="{3B4D7286-9B16-475D-AE5E-0F16A2F3ADC8}" presName="node" presStyleLbl="vennNode1" presStyleIdx="3" presStyleCnt="5" custScaleX="208616" custScaleY="71625" custRadScaleRad="90238" custRadScaleInc="-2655">
        <dgm:presLayoutVars>
          <dgm:bulletEnabled val="1"/>
        </dgm:presLayoutVars>
      </dgm:prSet>
      <dgm:spPr/>
      <dgm:t>
        <a:bodyPr/>
        <a:lstStyle/>
        <a:p>
          <a:endParaRPr lang="en-CA"/>
        </a:p>
      </dgm:t>
    </dgm:pt>
    <dgm:pt modelId="{86209C3D-E3D2-40BF-A7B8-17194413DCA3}" type="pres">
      <dgm:prSet presAssocID="{D8F12331-2B3A-444B-8097-C9874B1E1A92}" presName="node" presStyleLbl="vennNode1" presStyleIdx="4" presStyleCnt="5" custScaleX="144202" custRadScaleRad="135214" custRadScaleInc="6">
        <dgm:presLayoutVars>
          <dgm:bulletEnabled val="1"/>
        </dgm:presLayoutVars>
      </dgm:prSet>
      <dgm:spPr/>
      <dgm:t>
        <a:bodyPr/>
        <a:lstStyle/>
        <a:p>
          <a:endParaRPr lang="en-CA"/>
        </a:p>
      </dgm:t>
    </dgm:pt>
  </dgm:ptLst>
  <dgm:cxnLst>
    <dgm:cxn modelId="{EE76B9EC-43F8-41E9-93B3-E9B5B58994D1}" srcId="{005F888F-3A79-4632-8B7F-B9CE581B1888}" destId="{1A76E686-E791-421B-B464-5E874C58447F}" srcOrd="1" destOrd="0" parTransId="{4B3A13DB-DCDA-4889-A382-67C69EB228F9}" sibTransId="{78BB1401-879E-49C6-80CF-14BA1595911F}"/>
    <dgm:cxn modelId="{5B2D7639-B1EF-432C-82E9-E2A9766E8801}" srcId="{005F888F-3A79-4632-8B7F-B9CE581B1888}" destId="{E2109B19-130F-4305-8E77-D77E12E960CE}" srcOrd="0" destOrd="0" parTransId="{5E0B0011-DB5F-4129-9E45-3D6019519CE8}" sibTransId="{6998C93E-822C-4B21-8E85-4A902BB54F1D}"/>
    <dgm:cxn modelId="{74E50DEE-EF91-44FE-AEAB-6BD003838B41}" srcId="{005F888F-3A79-4632-8B7F-B9CE581B1888}" destId="{D8F12331-2B3A-444B-8097-C9874B1E1A92}" srcOrd="3" destOrd="0" parTransId="{46E5B742-1278-4DF1-BEB6-674660311147}" sibTransId="{732AD8A6-62B2-46AC-823E-B13ED42BC688}"/>
    <dgm:cxn modelId="{E6CDC6D2-043E-44A6-A8DE-2103A936BB26}" srcId="{005F888F-3A79-4632-8B7F-B9CE581B1888}" destId="{3B4D7286-9B16-475D-AE5E-0F16A2F3ADC8}" srcOrd="2" destOrd="0" parTransId="{BD844624-30AB-4738-B3F0-CCDD21EF6213}" sibTransId="{E73F177F-2E02-405A-8364-4A171D08AB17}"/>
    <dgm:cxn modelId="{29F58F15-DFAC-4929-A410-4599BA63F65E}" type="presOf" srcId="{3B4D7286-9B16-475D-AE5E-0F16A2F3ADC8}" destId="{634A6C6B-6214-477B-8E86-093F04F7C2BA}" srcOrd="0" destOrd="0" presId="urn:microsoft.com/office/officeart/2005/8/layout/radial3"/>
    <dgm:cxn modelId="{CF7C4E62-2D54-4586-A690-2A4DD51898DE}" type="presOf" srcId="{D8F12331-2B3A-444B-8097-C9874B1E1A92}" destId="{86209C3D-E3D2-40BF-A7B8-17194413DCA3}" srcOrd="0" destOrd="0" presId="urn:microsoft.com/office/officeart/2005/8/layout/radial3"/>
    <dgm:cxn modelId="{FCB03663-4A39-4C23-ACE8-2667961E612C}" type="presOf" srcId="{1A76E686-E791-421B-B464-5E874C58447F}" destId="{5186770D-522E-46BA-BBF7-1D2CD126DCF7}" srcOrd="0" destOrd="0" presId="urn:microsoft.com/office/officeart/2005/8/layout/radial3"/>
    <dgm:cxn modelId="{2B2F371C-1BF5-48EC-81FC-8E3803C0DA2E}" type="presOf" srcId="{E2109B19-130F-4305-8E77-D77E12E960CE}" destId="{6E5C3249-D3E5-4213-9B02-995F6110D255}" srcOrd="0" destOrd="0" presId="urn:microsoft.com/office/officeart/2005/8/layout/radial3"/>
    <dgm:cxn modelId="{8215D9B8-5752-4159-8EDD-413399F68700}" type="presOf" srcId="{B4F0A597-585B-4ACE-86D5-A3EC2A5A4524}" destId="{CDE300F2-9E48-47FF-8FD4-6236FD71047D}" srcOrd="0" destOrd="0" presId="urn:microsoft.com/office/officeart/2005/8/layout/radial3"/>
    <dgm:cxn modelId="{33C132E2-7D4A-4330-8C51-80EC8BD9EA2C}" srcId="{B4F0A597-585B-4ACE-86D5-A3EC2A5A4524}" destId="{005F888F-3A79-4632-8B7F-B9CE581B1888}" srcOrd="0" destOrd="0" parTransId="{4A0C0B9F-B4BA-49B4-8A27-2C8F70438A79}" sibTransId="{DB377ADA-C584-4280-9674-8B781FDF5DDC}"/>
    <dgm:cxn modelId="{47F4BD3D-D7D2-4D36-BC73-CBEF18DE3960}" type="presOf" srcId="{005F888F-3A79-4632-8B7F-B9CE581B1888}" destId="{845DCD63-941C-4545-A031-A03E3483ADA7}" srcOrd="0" destOrd="0" presId="urn:microsoft.com/office/officeart/2005/8/layout/radial3"/>
    <dgm:cxn modelId="{607F5BF1-72A9-4483-B13C-F47CB4CC9C95}" type="presParOf" srcId="{CDE300F2-9E48-47FF-8FD4-6236FD71047D}" destId="{604D95A1-8230-4C93-B101-892F29ED0500}" srcOrd="0" destOrd="0" presId="urn:microsoft.com/office/officeart/2005/8/layout/radial3"/>
    <dgm:cxn modelId="{8E022991-5EE1-4FF9-B29C-89D76EEFD8CF}" type="presParOf" srcId="{604D95A1-8230-4C93-B101-892F29ED0500}" destId="{845DCD63-941C-4545-A031-A03E3483ADA7}" srcOrd="0" destOrd="0" presId="urn:microsoft.com/office/officeart/2005/8/layout/radial3"/>
    <dgm:cxn modelId="{884CD57A-7CC3-45EB-9132-4D967F613BA3}" type="presParOf" srcId="{604D95A1-8230-4C93-B101-892F29ED0500}" destId="{6E5C3249-D3E5-4213-9B02-995F6110D255}" srcOrd="1" destOrd="0" presId="urn:microsoft.com/office/officeart/2005/8/layout/radial3"/>
    <dgm:cxn modelId="{A89AE45A-D01F-4FD2-9701-3B91F4D912A4}" type="presParOf" srcId="{604D95A1-8230-4C93-B101-892F29ED0500}" destId="{5186770D-522E-46BA-BBF7-1D2CD126DCF7}" srcOrd="2" destOrd="0" presId="urn:microsoft.com/office/officeart/2005/8/layout/radial3"/>
    <dgm:cxn modelId="{B15913BE-7FC9-41DD-85D4-8AED2410777F}" type="presParOf" srcId="{604D95A1-8230-4C93-B101-892F29ED0500}" destId="{634A6C6B-6214-477B-8E86-093F04F7C2BA}" srcOrd="3" destOrd="0" presId="urn:microsoft.com/office/officeart/2005/8/layout/radial3"/>
    <dgm:cxn modelId="{5E550417-93F3-4E8D-9945-7EB775C608D5}" type="presParOf" srcId="{604D95A1-8230-4C93-B101-892F29ED0500}" destId="{86209C3D-E3D2-40BF-A7B8-17194413DCA3}" srcOrd="4"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15FCCF-3B71-4467-9F00-384C3741ADD9}" type="datetimeFigureOut">
              <a:rPr lang="en-CA" smtClean="0"/>
              <a:t>12/11/2011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CD9F8A-EC17-4927-A89C-F59EF152F542}" type="slidenum">
              <a:rPr lang="en-CA" smtClean="0"/>
              <a:t>‹#›</a:t>
            </a:fld>
            <a:endParaRPr lang="en-CA"/>
          </a:p>
        </p:txBody>
      </p:sp>
    </p:spTree>
    <p:extLst>
      <p:ext uri="{BB962C8B-B14F-4D97-AF65-F5344CB8AC3E}">
        <p14:creationId xmlns:p14="http://schemas.microsoft.com/office/powerpoint/2010/main" val="3146474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B2CD9F8A-EC17-4927-A89C-F59EF152F542}" type="slidenum">
              <a:rPr lang="en-CA" smtClean="0"/>
              <a:t>40</a:t>
            </a:fld>
            <a:endParaRPr lang="en-CA"/>
          </a:p>
        </p:txBody>
      </p:sp>
    </p:spTree>
    <p:extLst>
      <p:ext uri="{BB962C8B-B14F-4D97-AF65-F5344CB8AC3E}">
        <p14:creationId xmlns:p14="http://schemas.microsoft.com/office/powerpoint/2010/main" val="39350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17" name="Footer Placeholder 16"/>
          <p:cNvSpPr>
            <a:spLocks noGrp="1"/>
          </p:cNvSpPr>
          <p:nvPr>
            <p:ph type="ftr" sz="quarter" idx="11"/>
          </p:nvPr>
        </p:nvSpPr>
        <p:spPr/>
        <p:txBody>
          <a:bodyPr/>
          <a:lstStyle>
            <a:extLst/>
          </a:lstStyle>
          <a:p>
            <a:endParaRPr lang="en-CA"/>
          </a:p>
        </p:txBody>
      </p:sp>
      <p:sp>
        <p:nvSpPr>
          <p:cNvPr id="29" name="Slide Number Placeholder 28"/>
          <p:cNvSpPr>
            <a:spLocks noGrp="1"/>
          </p:cNvSpPr>
          <p:nvPr>
            <p:ph type="sldNum" sz="quarter" idx="12"/>
          </p:nvPr>
        </p:nvSpPr>
        <p:spPr/>
        <p:txBody>
          <a:bodyPr/>
          <a:lstStyle>
            <a:extLst/>
          </a:lstStyle>
          <a:p>
            <a:fld id="{BED66C9D-ACC3-4861-8754-E5366E98EDE0}" type="slidenum">
              <a:rPr lang="en-CA" smtClean="0"/>
              <a:t>‹#›</a:t>
            </a:fld>
            <a:endParaRPr lang="en-C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BED66C9D-ACC3-4861-8754-E5366E98EDE0}" type="slidenum">
              <a:rPr lang="en-CA" smtClean="0"/>
              <a:t>‹#›</a:t>
            </a:fld>
            <a:endParaRPr lang="en-C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BED66C9D-ACC3-4861-8754-E5366E98EDE0}" type="slidenum">
              <a:rPr lang="en-CA" smtClean="0"/>
              <a:t>‹#›</a:t>
            </a:fld>
            <a:endParaRPr lang="en-C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8E9DCBC-79A8-4054-BC8C-CE0EED114DB6}" type="datetimeFigureOut">
              <a:rPr lang="en-CA" smtClean="0"/>
              <a:t>12/11/2011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BED66C9D-ACC3-4861-8754-E5366E98EDE0}"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8E9DCBC-79A8-4054-BC8C-CE0EED114DB6}" type="datetimeFigureOut">
              <a:rPr lang="en-CA" smtClean="0"/>
              <a:t>12/11/2011</a:t>
            </a:fld>
            <a:endParaRPr lang="en-CA"/>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a:p>
        </p:txBody>
      </p:sp>
      <p:sp>
        <p:nvSpPr>
          <p:cNvPr id="7" name="Slide Number Placeholder 6"/>
          <p:cNvSpPr>
            <a:spLocks noGrp="1"/>
          </p:cNvSpPr>
          <p:nvPr>
            <p:ph type="sldNum" sz="quarter" idx="12"/>
          </p:nvPr>
        </p:nvSpPr>
        <p:spPr>
          <a:xfrm>
            <a:off x="8610600" y="55499"/>
            <a:ext cx="457200" cy="365125"/>
          </a:xfrm>
        </p:spPr>
        <p:txBody>
          <a:bodyPr/>
          <a:lstStyle>
            <a:extLst/>
          </a:lstStyle>
          <a:p>
            <a:fld id="{BED66C9D-ACC3-4861-8754-E5366E98EDE0}"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8E9DCBC-79A8-4054-BC8C-CE0EED114DB6}" type="datetimeFigureOut">
              <a:rPr lang="en-CA" smtClean="0"/>
              <a:t>12/11/2011</a:t>
            </a:fld>
            <a:endParaRPr lang="en-C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BED66C9D-ACC3-4861-8754-E5366E98EDE0}" type="slidenum">
              <a:rPr lang="en-CA" smtClean="0"/>
              <a:t>‹#›</a:t>
            </a:fld>
            <a:endParaRPr lang="en-CA"/>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explorelearning.com/index.cfm?method=cResource.dspView&amp;ResourceID=416&amp;ClassID=0"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2.wdp"/><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cience.howstuffworks.com/engineering/structural/roller-coaster3.ht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youtube.com/watch?v=3QiLlc9QMU8"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www.youtube.com/" TargetMode="External"/><Relationship Id="rId3" Type="http://schemas.openxmlformats.org/officeDocument/2006/relationships/hyperlink" Target="http://www.explorelearning.com/" TargetMode="External"/><Relationship Id="rId7" Type="http://schemas.openxmlformats.org/officeDocument/2006/relationships/hyperlink" Target="http://www.bookrags.com/research/energy-transformations-w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physicsclassroom.com/mmedia/energy/ce.cfm" TargetMode="External"/><Relationship Id="rId5" Type="http://schemas.openxmlformats.org/officeDocument/2006/relationships/hyperlink" Target="http://en.wikipedia.org/wiki/Energy_transformation" TargetMode="External"/><Relationship Id="rId10" Type="http://schemas.openxmlformats.org/officeDocument/2006/relationships/hyperlink" Target="http://telstar.ote.cmu.edu/environ/m3/s3/all_ene_sys.htm" TargetMode="External"/><Relationship Id="rId4" Type="http://schemas.openxmlformats.org/officeDocument/2006/relationships/hyperlink" Target="http://www.howstuffworks.com/" TargetMode="External"/><Relationship Id="rId9" Type="http://schemas.openxmlformats.org/officeDocument/2006/relationships/hyperlink" Target="http://www.enotes.com/energy-transformations-reference/energy-transformations"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youtube.com/watch?v=i2GdY1OlDpA"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692800"/>
          </a:xfrm>
        </p:spPr>
        <p:txBody>
          <a:bodyPr/>
          <a:lstStyle/>
          <a:p>
            <a:pPr algn="ctr"/>
            <a:r>
              <a:rPr lang="en-US" dirty="0" smtClean="0">
                <a:solidFill>
                  <a:srgbClr val="00B0F0"/>
                </a:solidFill>
                <a:latin typeface="Impact" pitchFamily="34" charset="0"/>
              </a:rPr>
              <a:t>SPH4C – Grade 12 Physics: Energy Transformations</a:t>
            </a:r>
            <a:endParaRPr lang="en-CA" dirty="0">
              <a:solidFill>
                <a:srgbClr val="00B0F0"/>
              </a:solidFill>
              <a:latin typeface="Impact" pitchFamily="34" charset="0"/>
            </a:endParaRPr>
          </a:p>
        </p:txBody>
      </p:sp>
      <p:sp>
        <p:nvSpPr>
          <p:cNvPr id="3" name="Content Placeholder 2"/>
          <p:cNvSpPr>
            <a:spLocks noGrp="1"/>
          </p:cNvSpPr>
          <p:nvPr>
            <p:ph idx="1"/>
          </p:nvPr>
        </p:nvSpPr>
        <p:spPr>
          <a:xfrm>
            <a:off x="914400" y="2708920"/>
            <a:ext cx="7772400" cy="3646640"/>
          </a:xfrm>
        </p:spPr>
        <p:txBody>
          <a:bodyPr/>
          <a:lstStyle/>
          <a:p>
            <a:pPr marL="68580" indent="0">
              <a:buNone/>
            </a:pPr>
            <a:r>
              <a:rPr lang="en-US" dirty="0" smtClean="0"/>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2493144"/>
            <a:ext cx="4896810" cy="367240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3806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FF00"/>
                </a:solidFill>
              </a:rPr>
              <a:t>Understanding Energy</a:t>
            </a:r>
            <a:br>
              <a:rPr lang="en-CA" sz="3200" dirty="0" smtClean="0">
                <a:solidFill>
                  <a:srgbClr val="FFFF00"/>
                </a:solidFill>
              </a:rPr>
            </a:br>
            <a:r>
              <a:rPr lang="en-CA" sz="3200" dirty="0">
                <a:solidFill>
                  <a:srgbClr val="FFFF00"/>
                </a:solidFill>
              </a:rPr>
              <a:t/>
            </a:r>
            <a:br>
              <a:rPr lang="en-CA" sz="3200" dirty="0">
                <a:solidFill>
                  <a:srgbClr val="FFFF00"/>
                </a:solidFill>
              </a:rPr>
            </a:br>
            <a:r>
              <a:rPr lang="en-CA" sz="3200" dirty="0" smtClean="0">
                <a:solidFill>
                  <a:srgbClr val="FFFF00"/>
                </a:solidFill>
              </a:rPr>
              <a:t/>
            </a:r>
            <a:br>
              <a:rPr lang="en-CA" sz="3200" dirty="0" smtClean="0">
                <a:solidFill>
                  <a:srgbClr val="FFFF00"/>
                </a:solidFill>
              </a:rPr>
            </a:br>
            <a:r>
              <a:rPr lang="en-CA" sz="3200" dirty="0">
                <a:solidFill>
                  <a:srgbClr val="FFFF00"/>
                </a:solidFill>
              </a:rPr>
              <a:t/>
            </a:r>
            <a:br>
              <a:rPr lang="en-CA" sz="3200" dirty="0">
                <a:solidFill>
                  <a:srgbClr val="FFFF00"/>
                </a:solidFill>
              </a:rPr>
            </a:br>
            <a:r>
              <a:rPr lang="en-CA" sz="3200" dirty="0" smtClean="0">
                <a:solidFill>
                  <a:srgbClr val="FFFF00"/>
                </a:solidFill>
              </a:rPr>
              <a:t/>
            </a:r>
            <a:br>
              <a:rPr lang="en-CA" sz="3200" dirty="0" smtClean="0">
                <a:solidFill>
                  <a:srgbClr val="FFFF00"/>
                </a:solidFill>
              </a:rPr>
            </a:br>
            <a:r>
              <a:rPr lang="en-CA" sz="3200" dirty="0">
                <a:solidFill>
                  <a:srgbClr val="FFFF00"/>
                </a:solidFill>
              </a:rPr>
              <a:t/>
            </a:r>
            <a:br>
              <a:rPr lang="en-CA" sz="3200" dirty="0">
                <a:solidFill>
                  <a:srgbClr val="FFFF00"/>
                </a:solidFill>
              </a:rPr>
            </a:br>
            <a:r>
              <a:rPr lang="en-CA" sz="3200" dirty="0" smtClean="0">
                <a:solidFill>
                  <a:srgbClr val="FFFF00"/>
                </a:solidFill>
              </a:rPr>
              <a:t/>
            </a:r>
            <a:br>
              <a:rPr lang="en-CA" sz="3200" dirty="0" smtClean="0">
                <a:solidFill>
                  <a:srgbClr val="FFFF00"/>
                </a:solidFill>
              </a:rPr>
            </a:br>
            <a:r>
              <a:rPr lang="en-CA" sz="3200" dirty="0">
                <a:solidFill>
                  <a:srgbClr val="FFFF00"/>
                </a:solidFill>
              </a:rPr>
              <a:t/>
            </a:r>
            <a:br>
              <a:rPr lang="en-CA" sz="3200" dirty="0">
                <a:solidFill>
                  <a:srgbClr val="FFFF00"/>
                </a:solidFill>
              </a:rPr>
            </a:br>
            <a:r>
              <a:rPr lang="en-CA" sz="3200" dirty="0" smtClean="0">
                <a:solidFill>
                  <a:srgbClr val="FFFF00"/>
                </a:solidFill>
              </a:rPr>
              <a:t/>
            </a:r>
            <a:br>
              <a:rPr lang="en-CA" sz="3200" dirty="0" smtClean="0">
                <a:solidFill>
                  <a:srgbClr val="FFFF00"/>
                </a:solidFill>
              </a:rPr>
            </a:br>
            <a:r>
              <a:rPr lang="en-CA" sz="3200" dirty="0">
                <a:solidFill>
                  <a:srgbClr val="FFFF00"/>
                </a:solidFill>
              </a:rPr>
              <a:t/>
            </a:r>
            <a:br>
              <a:rPr lang="en-CA" sz="3200" dirty="0">
                <a:solidFill>
                  <a:srgbClr val="FFFF00"/>
                </a:solidFill>
              </a:rPr>
            </a:br>
            <a:endParaRPr lang="en-CA" sz="3600" dirty="0">
              <a:solidFill>
                <a:srgbClr val="FFC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74266209"/>
              </p:ext>
            </p:extLst>
          </p:nvPr>
        </p:nvGraphicFramePr>
        <p:xfrm>
          <a:off x="914400" y="1784350"/>
          <a:ext cx="77724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Freeform 2"/>
          <p:cNvSpPr/>
          <p:nvPr/>
        </p:nvSpPr>
        <p:spPr>
          <a:xfrm>
            <a:off x="2844800" y="5950857"/>
            <a:ext cx="4107543" cy="683103"/>
          </a:xfrm>
          <a:custGeom>
            <a:avLst/>
            <a:gdLst>
              <a:gd name="connsiteX0" fmla="*/ 0 w 4107543"/>
              <a:gd name="connsiteY0" fmla="*/ 0 h 683103"/>
              <a:gd name="connsiteX1" fmla="*/ 653143 w 4107543"/>
              <a:gd name="connsiteY1" fmla="*/ 609600 h 683103"/>
              <a:gd name="connsiteX2" fmla="*/ 3120571 w 4107543"/>
              <a:gd name="connsiteY2" fmla="*/ 609600 h 683103"/>
              <a:gd name="connsiteX3" fmla="*/ 4107543 w 4107543"/>
              <a:gd name="connsiteY3" fmla="*/ 43543 h 683103"/>
            </a:gdLst>
            <a:ahLst/>
            <a:cxnLst>
              <a:cxn ang="0">
                <a:pos x="connsiteX0" y="connsiteY0"/>
              </a:cxn>
              <a:cxn ang="0">
                <a:pos x="connsiteX1" y="connsiteY1"/>
              </a:cxn>
              <a:cxn ang="0">
                <a:pos x="connsiteX2" y="connsiteY2"/>
              </a:cxn>
              <a:cxn ang="0">
                <a:pos x="connsiteX3" y="connsiteY3"/>
              </a:cxn>
            </a:cxnLst>
            <a:rect l="l" t="t" r="r" b="b"/>
            <a:pathLst>
              <a:path w="4107543" h="683103">
                <a:moveTo>
                  <a:pt x="0" y="0"/>
                </a:moveTo>
                <a:cubicBezTo>
                  <a:pt x="66524" y="254000"/>
                  <a:pt x="133048" y="508000"/>
                  <a:pt x="653143" y="609600"/>
                </a:cubicBezTo>
                <a:cubicBezTo>
                  <a:pt x="1173238" y="711200"/>
                  <a:pt x="2544838" y="703943"/>
                  <a:pt x="3120571" y="609600"/>
                </a:cubicBezTo>
                <a:cubicBezTo>
                  <a:pt x="3696304" y="515257"/>
                  <a:pt x="3901923" y="279400"/>
                  <a:pt x="4107543" y="43543"/>
                </a:cubicBezTo>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rgbClr val="FF0000"/>
                </a:solidFill>
              </a:rPr>
              <a:t>One Newton of force for a distance of one meter</a:t>
            </a:r>
            <a:endParaRPr lang="en-CA" sz="2400" dirty="0">
              <a:solidFill>
                <a:schemeClr val="bg1"/>
              </a:solidFill>
            </a:endParaRPr>
          </a:p>
        </p:txBody>
      </p:sp>
    </p:spTree>
    <p:extLst>
      <p:ext uri="{BB962C8B-B14F-4D97-AF65-F5344CB8AC3E}">
        <p14:creationId xmlns:p14="http://schemas.microsoft.com/office/powerpoint/2010/main" val="194623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FF00"/>
                </a:solidFill>
              </a:rPr>
              <a:t>Understanding Energy</a:t>
            </a:r>
            <a:endParaRPr lang="en-CA" dirty="0">
              <a:solidFill>
                <a:srgbClr val="00B0F0"/>
              </a:solidFill>
            </a:endParaRPr>
          </a:p>
        </p:txBody>
      </p:sp>
      <p:sp>
        <p:nvSpPr>
          <p:cNvPr id="3" name="Content Placeholder 2"/>
          <p:cNvSpPr>
            <a:spLocks noGrp="1"/>
          </p:cNvSpPr>
          <p:nvPr>
            <p:ph idx="1"/>
          </p:nvPr>
        </p:nvSpPr>
        <p:spPr>
          <a:xfrm>
            <a:off x="899592" y="1835064"/>
            <a:ext cx="7772400" cy="4572000"/>
          </a:xfrm>
        </p:spPr>
        <p:txBody>
          <a:bodyPr>
            <a:normAutofit fontScale="77500" lnSpcReduction="20000"/>
          </a:bodyPr>
          <a:lstStyle/>
          <a:p>
            <a:pPr marL="68580" indent="0">
              <a:buNone/>
            </a:pPr>
            <a:r>
              <a:rPr lang="en-US" dirty="0" smtClean="0"/>
              <a:t>The measurement of energy, no matter what form it is in, can always be stated using Joules alone or Joules in conjunction with other units (e.g. </a:t>
            </a:r>
            <a:r>
              <a:rPr lang="en-US" dirty="0" smtClean="0">
                <a:solidFill>
                  <a:srgbClr val="FF0000"/>
                </a:solidFill>
              </a:rPr>
              <a:t>Heat Capacity</a:t>
            </a:r>
            <a:r>
              <a:rPr lang="en-US" dirty="0" smtClean="0"/>
              <a:t> which is J/</a:t>
            </a:r>
            <a:r>
              <a:rPr lang="en-US" dirty="0" err="1" smtClean="0"/>
              <a:t>kg.K</a:t>
            </a:r>
            <a:r>
              <a:rPr lang="en-US" dirty="0" smtClean="0"/>
              <a:t>) </a:t>
            </a:r>
          </a:p>
          <a:p>
            <a:pPr marL="68580" indent="0">
              <a:buNone/>
            </a:pPr>
            <a:endParaRPr lang="en-US" sz="1700" dirty="0"/>
          </a:p>
          <a:p>
            <a:pPr marL="68580" indent="0">
              <a:buNone/>
            </a:pPr>
            <a:r>
              <a:rPr lang="en-US" dirty="0" smtClean="0"/>
              <a:t>Therefore the measurement of energy (no matter what form) is always related to the idea of how much work the system could do using standard units of </a:t>
            </a:r>
            <a:r>
              <a:rPr lang="en-US" dirty="0" smtClean="0">
                <a:solidFill>
                  <a:srgbClr val="92D050"/>
                </a:solidFill>
              </a:rPr>
              <a:t>Joules </a:t>
            </a:r>
            <a:r>
              <a:rPr lang="en-US" dirty="0" smtClean="0"/>
              <a:t>measured in </a:t>
            </a:r>
            <a:r>
              <a:rPr lang="en-US" dirty="0" smtClean="0">
                <a:solidFill>
                  <a:srgbClr val="92D050"/>
                </a:solidFill>
              </a:rPr>
              <a:t>N</a:t>
            </a:r>
            <a:r>
              <a:rPr lang="en-US" sz="2800" dirty="0" smtClean="0">
                <a:solidFill>
                  <a:srgbClr val="92D050"/>
                </a:solidFill>
              </a:rPr>
              <a:t>ewton-meters (Nm).</a:t>
            </a:r>
          </a:p>
          <a:p>
            <a:pPr marL="68580" indent="0">
              <a:buNone/>
            </a:pPr>
            <a:endParaRPr lang="en-US" sz="2800" dirty="0" smtClean="0">
              <a:solidFill>
                <a:srgbClr val="92D050"/>
              </a:solidFill>
            </a:endParaRPr>
          </a:p>
          <a:p>
            <a:pPr marL="68580" indent="0">
              <a:buNone/>
            </a:pPr>
            <a:r>
              <a:rPr lang="en-US" dirty="0" smtClean="0"/>
              <a:t>This is convenient and makes it easier for the students to understand transformations where X number of joules of energy transform into X number of joules of energy in a different form.</a:t>
            </a:r>
          </a:p>
          <a:p>
            <a:pPr marL="68580" indent="0">
              <a:buNone/>
            </a:pPr>
            <a:r>
              <a:rPr lang="en-US" b="1" dirty="0" smtClean="0"/>
              <a:t>Tip</a:t>
            </a:r>
            <a:r>
              <a:rPr lang="en-US" dirty="0" smtClean="0"/>
              <a:t>:</a:t>
            </a:r>
            <a:r>
              <a:rPr lang="en-US" dirty="0" smtClean="0">
                <a:solidFill>
                  <a:srgbClr val="92D050"/>
                </a:solidFill>
              </a:rPr>
              <a:t> Work </a:t>
            </a:r>
            <a:r>
              <a:rPr lang="en-US" dirty="0" smtClean="0"/>
              <a:t>is measured in </a:t>
            </a:r>
            <a:r>
              <a:rPr lang="en-US" dirty="0" smtClean="0">
                <a:solidFill>
                  <a:srgbClr val="92D050"/>
                </a:solidFill>
              </a:rPr>
              <a:t>Joules </a:t>
            </a:r>
            <a:r>
              <a:rPr lang="en-US" dirty="0" smtClean="0"/>
              <a:t>as well.</a:t>
            </a:r>
          </a:p>
          <a:p>
            <a:pPr algn="ctr"/>
            <a:endParaRPr lang="en-US" dirty="0" smtClean="0"/>
          </a:p>
          <a:p>
            <a:endParaRPr lang="en-CA"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6275" y="1295671"/>
            <a:ext cx="810840" cy="55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63224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D6ECFF">
                    <a:satMod val="200000"/>
                  </a:srgbClr>
                </a:solidFill>
              </a:rPr>
              <a:t/>
            </a:r>
            <a:br>
              <a:rPr lang="en-CA" dirty="0" smtClean="0">
                <a:solidFill>
                  <a:srgbClr val="D6ECFF">
                    <a:satMod val="200000"/>
                  </a:srgbClr>
                </a:solidFill>
              </a:rPr>
            </a:br>
            <a:r>
              <a:rPr lang="en-CA" sz="3200" dirty="0" smtClean="0">
                <a:solidFill>
                  <a:srgbClr val="FFC000"/>
                </a:solidFill>
              </a:rPr>
              <a:t>Types of Energy</a:t>
            </a:r>
            <a:endParaRPr lang="en-CA" sz="4400" dirty="0">
              <a:solidFill>
                <a:srgbClr val="FFC000"/>
              </a:solidFill>
            </a:endParaRPr>
          </a:p>
        </p:txBody>
      </p:sp>
      <p:sp>
        <p:nvSpPr>
          <p:cNvPr id="3" name="Content Placeholder 2"/>
          <p:cNvSpPr>
            <a:spLocks noGrp="1"/>
          </p:cNvSpPr>
          <p:nvPr>
            <p:ph idx="1"/>
          </p:nvPr>
        </p:nvSpPr>
        <p:spPr/>
        <p:txBody>
          <a:bodyPr>
            <a:normAutofit fontScale="92500" lnSpcReduction="10000"/>
          </a:bodyPr>
          <a:lstStyle/>
          <a:p>
            <a:pPr marL="68580" lvl="0" indent="0">
              <a:buClr>
                <a:srgbClr val="D6ECFF"/>
              </a:buClr>
              <a:buNone/>
            </a:pPr>
            <a:r>
              <a:rPr lang="en-US" dirty="0" smtClean="0">
                <a:solidFill>
                  <a:prstClr val="white"/>
                </a:solidFill>
                <a:latin typeface="Calibri" pitchFamily="34" charset="0"/>
                <a:cs typeface="Calibri" pitchFamily="34" charset="0"/>
              </a:rPr>
              <a:t>	Have the students drop their pencils and then pick them up off the floor. Working in pairs have them describe what kinds of energy were involved in the journey the pencil took from:</a:t>
            </a:r>
          </a:p>
          <a:p>
            <a:pPr marL="582930" indent="-514350">
              <a:buClr>
                <a:srgbClr val="D6ECFF"/>
              </a:buClr>
              <a:buFont typeface="+mj-lt"/>
              <a:buAutoNum type="arabicPeriod"/>
            </a:pPr>
            <a:r>
              <a:rPr lang="en-US" dirty="0" smtClean="0">
                <a:solidFill>
                  <a:prstClr val="white"/>
                </a:solidFill>
                <a:latin typeface="Calibri" pitchFamily="34" charset="0"/>
                <a:cs typeface="Calibri" pitchFamily="34" charset="0"/>
              </a:rPr>
              <a:t>The desk </a:t>
            </a:r>
          </a:p>
          <a:p>
            <a:pPr marL="582930" indent="-514350">
              <a:buClr>
                <a:srgbClr val="D6ECFF"/>
              </a:buClr>
              <a:buFont typeface="+mj-lt"/>
              <a:buAutoNum type="arabicPeriod"/>
            </a:pPr>
            <a:r>
              <a:rPr lang="en-US" dirty="0" smtClean="0">
                <a:solidFill>
                  <a:prstClr val="white"/>
                </a:solidFill>
                <a:latin typeface="Calibri" pitchFamily="34" charset="0"/>
                <a:cs typeface="Calibri" pitchFamily="34" charset="0"/>
              </a:rPr>
              <a:t>To the floor </a:t>
            </a:r>
          </a:p>
          <a:p>
            <a:pPr marL="582930" indent="-514350">
              <a:buClr>
                <a:srgbClr val="D6ECFF"/>
              </a:buClr>
              <a:buFont typeface="+mj-lt"/>
              <a:buAutoNum type="arabicPeriod"/>
            </a:pPr>
            <a:r>
              <a:rPr lang="en-US" dirty="0" smtClean="0">
                <a:solidFill>
                  <a:prstClr val="white"/>
                </a:solidFill>
                <a:latin typeface="Calibri" pitchFamily="34" charset="0"/>
                <a:cs typeface="Calibri" pitchFamily="34" charset="0"/>
              </a:rPr>
              <a:t>To the desk again.</a:t>
            </a:r>
          </a:p>
          <a:p>
            <a:pPr marL="68580" indent="0">
              <a:buClr>
                <a:srgbClr val="D6ECFF"/>
              </a:buClr>
              <a:buNone/>
            </a:pPr>
            <a:r>
              <a:rPr lang="en-US" dirty="0" smtClean="0">
                <a:solidFill>
                  <a:prstClr val="white"/>
                </a:solidFill>
                <a:latin typeface="Calibri" pitchFamily="34" charset="0"/>
                <a:cs typeface="Calibri" pitchFamily="34" charset="0"/>
              </a:rPr>
              <a:t>Note how many groups are using the terms </a:t>
            </a:r>
            <a:r>
              <a:rPr lang="en-US" dirty="0" smtClean="0">
                <a:solidFill>
                  <a:srgbClr val="00B0F0"/>
                </a:solidFill>
                <a:latin typeface="Calibri" pitchFamily="34" charset="0"/>
                <a:cs typeface="Calibri" pitchFamily="34" charset="0"/>
              </a:rPr>
              <a:t>potential</a:t>
            </a:r>
            <a:r>
              <a:rPr lang="en-US" dirty="0" smtClean="0">
                <a:solidFill>
                  <a:prstClr val="white"/>
                </a:solidFill>
                <a:latin typeface="Calibri" pitchFamily="34" charset="0"/>
                <a:cs typeface="Calibri" pitchFamily="34" charset="0"/>
              </a:rPr>
              <a:t> and </a:t>
            </a:r>
            <a:r>
              <a:rPr lang="en-US" dirty="0" smtClean="0">
                <a:solidFill>
                  <a:srgbClr val="00B050"/>
                </a:solidFill>
                <a:latin typeface="Calibri" pitchFamily="34" charset="0"/>
                <a:cs typeface="Calibri" pitchFamily="34" charset="0"/>
              </a:rPr>
              <a:t>kinetic</a:t>
            </a:r>
            <a:r>
              <a:rPr lang="en-US" dirty="0" smtClean="0">
                <a:solidFill>
                  <a:prstClr val="white"/>
                </a:solidFill>
                <a:latin typeface="Calibri" pitchFamily="34" charset="0"/>
                <a:cs typeface="Calibri" pitchFamily="34" charset="0"/>
              </a:rPr>
              <a:t> energy. (T/I, C)</a:t>
            </a:r>
          </a:p>
          <a:p>
            <a:pPr marL="68580" lvl="0" indent="0">
              <a:buClr>
                <a:srgbClr val="D6ECFF"/>
              </a:buClr>
              <a:buNone/>
            </a:pPr>
            <a:r>
              <a:rPr lang="en-US" sz="2800" dirty="0" smtClean="0">
                <a:solidFill>
                  <a:prstClr val="white"/>
                </a:solidFill>
                <a:latin typeface="Calibri" pitchFamily="34" charset="0"/>
                <a:cs typeface="Calibri" pitchFamily="34" charset="0"/>
              </a:rPr>
              <a:t> </a:t>
            </a:r>
          </a:p>
          <a:p>
            <a:pPr marL="68580" lvl="0" indent="0">
              <a:buClr>
                <a:srgbClr val="D6ECFF"/>
              </a:buClr>
              <a:buNone/>
            </a:pPr>
            <a:endParaRPr lang="en-US" sz="2800" dirty="0">
              <a:solidFill>
                <a:prstClr val="white"/>
              </a:solidFill>
              <a:latin typeface="Calibri" pitchFamily="34" charset="0"/>
              <a:cs typeface="Calibri" pitchFamily="34" charset="0"/>
            </a:endParaRPr>
          </a:p>
          <a:p>
            <a:pPr marL="68580" lvl="0" indent="0">
              <a:buClr>
                <a:srgbClr val="D6ECFF"/>
              </a:buClr>
              <a:buNone/>
            </a:pPr>
            <a:endParaRPr lang="en-US" sz="2800" dirty="0" smtClean="0">
              <a:solidFill>
                <a:prstClr val="white"/>
              </a:solidFill>
              <a:latin typeface="Calibri" pitchFamily="34" charset="0"/>
              <a:cs typeface="Calibri" pitchFamily="34" charset="0"/>
            </a:endParaRPr>
          </a:p>
          <a:p>
            <a:pPr marL="68580" lvl="0" indent="0">
              <a:buClr>
                <a:srgbClr val="D6ECFF"/>
              </a:buClr>
              <a:buNone/>
            </a:pPr>
            <a:endParaRPr lang="en-US" sz="2800" dirty="0">
              <a:solidFill>
                <a:prstClr val="white"/>
              </a:solidFill>
              <a:latin typeface="Calibri" pitchFamily="34" charset="0"/>
              <a:cs typeface="Calibri" pitchFamily="34" charset="0"/>
            </a:endParaRPr>
          </a:p>
          <a:p>
            <a:pPr marL="68580" lvl="0" indent="0">
              <a:buClr>
                <a:srgbClr val="D6ECFF"/>
              </a:buClr>
              <a:buNone/>
            </a:pPr>
            <a:endParaRPr lang="en-US" sz="2800" dirty="0" smtClean="0">
              <a:solidFill>
                <a:prstClr val="white"/>
              </a:solidFill>
              <a:latin typeface="Calibri" pitchFamily="34" charset="0"/>
              <a:cs typeface="Calibri" pitchFamily="34" charset="0"/>
            </a:endParaRPr>
          </a:p>
          <a:p>
            <a:endParaRPr lang="en-CA"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2901" y="1530711"/>
            <a:ext cx="515127" cy="48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540219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left)">
                                      <p:cBhvr>
                                        <p:cTn id="25" dur="500"/>
                                        <p:tgtEl>
                                          <p:spTgt spid="3">
                                            <p:txEl>
                                              <p:pRg st="0" end="0"/>
                                            </p:txEl>
                                          </p:spTgt>
                                        </p:tgtEl>
                                      </p:cBhvr>
                                    </p:animEffect>
                                  </p:childTnLst>
                                </p:cTn>
                              </p:par>
                              <p:par>
                                <p:cTn id="26" presetID="22" presetClass="entr" presetSubtype="8"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left)">
                                      <p:cBhvr>
                                        <p:cTn id="28" dur="500"/>
                                        <p:tgtEl>
                                          <p:spTgt spid="3">
                                            <p:txEl>
                                              <p:pRg st="1" end="1"/>
                                            </p:txEl>
                                          </p:spTgt>
                                        </p:tgtEl>
                                      </p:cBhvr>
                                    </p:animEffect>
                                  </p:childTnLst>
                                </p:cTn>
                              </p:par>
                              <p:par>
                                <p:cTn id="29" presetID="22" presetClass="entr" presetSubtype="8" fill="hold" nodeType="with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wipe(left)">
                                      <p:cBhvr>
                                        <p:cTn id="31" dur="500"/>
                                        <p:tgtEl>
                                          <p:spTgt spid="3">
                                            <p:txEl>
                                              <p:pRg st="2" end="2"/>
                                            </p:txEl>
                                          </p:spTgt>
                                        </p:tgtEl>
                                      </p:cBhvr>
                                    </p:animEffect>
                                  </p:childTnLst>
                                </p:cTn>
                              </p:par>
                              <p:par>
                                <p:cTn id="32" presetID="22" presetClass="entr" presetSubtype="8" fill="hold" nodeType="with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wipe(left)">
                                      <p:cBhvr>
                                        <p:cTn id="34" dur="5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3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D6ECFF">
                    <a:satMod val="200000"/>
                  </a:srgbClr>
                </a:solidFill>
              </a:rPr>
              <a:t/>
            </a:r>
            <a:br>
              <a:rPr lang="en-CA" dirty="0" smtClean="0">
                <a:solidFill>
                  <a:srgbClr val="D6ECFF">
                    <a:satMod val="200000"/>
                  </a:srgbClr>
                </a:solidFill>
              </a:rPr>
            </a:br>
            <a:r>
              <a:rPr lang="en-CA" sz="3200" dirty="0" smtClean="0">
                <a:solidFill>
                  <a:srgbClr val="FFC000"/>
                </a:solidFill>
              </a:rPr>
              <a:t>Types of Energy</a:t>
            </a:r>
            <a:endParaRPr lang="en-CA" sz="4400" dirty="0">
              <a:solidFill>
                <a:srgbClr val="FFC000"/>
              </a:solidFill>
            </a:endParaRPr>
          </a:p>
        </p:txBody>
      </p:sp>
      <p:sp>
        <p:nvSpPr>
          <p:cNvPr id="3" name="Content Placeholder 2"/>
          <p:cNvSpPr>
            <a:spLocks noGrp="1"/>
          </p:cNvSpPr>
          <p:nvPr>
            <p:ph idx="1"/>
          </p:nvPr>
        </p:nvSpPr>
        <p:spPr/>
        <p:txBody>
          <a:bodyPr>
            <a:normAutofit/>
          </a:bodyPr>
          <a:lstStyle/>
          <a:p>
            <a:pPr marL="68580" lvl="0" indent="0">
              <a:buClr>
                <a:srgbClr val="D6ECFF"/>
              </a:buClr>
              <a:buNone/>
            </a:pPr>
            <a:endParaRPr lang="en-US" dirty="0" smtClean="0">
              <a:solidFill>
                <a:prstClr val="white"/>
              </a:solidFill>
              <a:latin typeface="Calibri" pitchFamily="34" charset="0"/>
              <a:cs typeface="Calibri" pitchFamily="34" charset="0"/>
            </a:endParaRPr>
          </a:p>
          <a:p>
            <a:pPr marL="68580" lvl="0" indent="0">
              <a:buClr>
                <a:srgbClr val="D6ECFF"/>
              </a:buClr>
              <a:buNone/>
            </a:pPr>
            <a:r>
              <a:rPr lang="en-US" sz="3200" dirty="0" smtClean="0">
                <a:solidFill>
                  <a:prstClr val="white"/>
                </a:solidFill>
                <a:latin typeface="Calibri" pitchFamily="34" charset="0"/>
                <a:cs typeface="Calibri" pitchFamily="34" charset="0"/>
              </a:rPr>
              <a:t>There are 2 Broad classifications of energy:</a:t>
            </a:r>
          </a:p>
          <a:p>
            <a:pPr marL="68580" lvl="0" indent="0">
              <a:buClr>
                <a:srgbClr val="D6ECFF"/>
              </a:buClr>
              <a:buNone/>
            </a:pPr>
            <a:endParaRPr lang="en-US" sz="3200" dirty="0">
              <a:solidFill>
                <a:prstClr val="white"/>
              </a:solidFill>
              <a:latin typeface="Calibri" pitchFamily="34" charset="0"/>
              <a:cs typeface="Calibri" pitchFamily="34" charset="0"/>
            </a:endParaRPr>
          </a:p>
          <a:p>
            <a:pPr marL="68580" lvl="0" indent="0">
              <a:buClr>
                <a:srgbClr val="D6ECFF"/>
              </a:buClr>
              <a:buNone/>
            </a:pPr>
            <a:r>
              <a:rPr lang="en-US" sz="2800" dirty="0" smtClean="0">
                <a:solidFill>
                  <a:prstClr val="white"/>
                </a:solidFill>
                <a:latin typeface="Calibri" pitchFamily="34" charset="0"/>
                <a:cs typeface="Calibri" pitchFamily="34" charset="0"/>
              </a:rPr>
              <a:t> </a:t>
            </a:r>
          </a:p>
          <a:p>
            <a:pPr marL="68580" lvl="0" indent="0">
              <a:buClr>
                <a:srgbClr val="D6ECFF"/>
              </a:buClr>
              <a:buNone/>
            </a:pPr>
            <a:endParaRPr lang="en-US" sz="2800" dirty="0">
              <a:solidFill>
                <a:prstClr val="white"/>
              </a:solidFill>
              <a:latin typeface="Calibri" pitchFamily="34" charset="0"/>
              <a:cs typeface="Calibri" pitchFamily="34" charset="0"/>
            </a:endParaRPr>
          </a:p>
          <a:p>
            <a:pPr marL="68580" lvl="0" indent="0">
              <a:buClr>
                <a:srgbClr val="D6ECFF"/>
              </a:buClr>
              <a:buNone/>
            </a:pPr>
            <a:endParaRPr lang="en-US" sz="2800" dirty="0" smtClean="0">
              <a:solidFill>
                <a:prstClr val="white"/>
              </a:solidFill>
              <a:latin typeface="Calibri" pitchFamily="34" charset="0"/>
              <a:cs typeface="Calibri" pitchFamily="34" charset="0"/>
            </a:endParaRPr>
          </a:p>
          <a:p>
            <a:pPr marL="68580" lvl="0" indent="0">
              <a:buClr>
                <a:srgbClr val="D6ECFF"/>
              </a:buClr>
              <a:buNone/>
            </a:pPr>
            <a:endParaRPr lang="en-US" sz="2800" dirty="0">
              <a:solidFill>
                <a:prstClr val="white"/>
              </a:solidFill>
              <a:latin typeface="Calibri" pitchFamily="34" charset="0"/>
              <a:cs typeface="Calibri" pitchFamily="34" charset="0"/>
            </a:endParaRPr>
          </a:p>
          <a:p>
            <a:pPr marL="68580" lvl="0" indent="0">
              <a:buClr>
                <a:srgbClr val="D6ECFF"/>
              </a:buClr>
              <a:buNone/>
            </a:pPr>
            <a:endParaRPr lang="en-US" sz="2800" dirty="0" smtClean="0">
              <a:solidFill>
                <a:prstClr val="white"/>
              </a:solidFill>
              <a:latin typeface="Calibri" pitchFamily="34" charset="0"/>
              <a:cs typeface="Calibri" pitchFamily="34" charset="0"/>
            </a:endParaRPr>
          </a:p>
          <a:p>
            <a:endParaRPr lang="en-CA" dirty="0"/>
          </a:p>
        </p:txBody>
      </p:sp>
      <p:pic>
        <p:nvPicPr>
          <p:cNvPr id="1030" name="Picture 6" descr="C:\Documents and Settings\NewUser\Local Settings\Temporary Internet Files\Content.IE5\G6XL24U3\MP90043125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3275631"/>
            <a:ext cx="2952328" cy="2138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6386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3200" dirty="0" smtClean="0">
              <a:solidFill>
                <a:prstClr val="white"/>
              </a:solidFill>
              <a:latin typeface="Calibri" pitchFamily="34" charset="0"/>
              <a:cs typeface="Calibri" pitchFamily="34" charset="0"/>
            </a:endParaRPr>
          </a:p>
          <a:p>
            <a:pPr marL="68580" lvl="0" indent="0">
              <a:buClr>
                <a:srgbClr val="D6ECFF"/>
              </a:buClr>
              <a:buNone/>
            </a:pPr>
            <a:endParaRPr lang="en-US" sz="3200" dirty="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50"/>
                </a:solidFill>
                <a:latin typeface="Calibri" pitchFamily="34" charset="0"/>
                <a:cs typeface="Calibri" pitchFamily="34" charset="0"/>
              </a:rPr>
              <a:t>Kinetic </a:t>
            </a:r>
            <a:r>
              <a:rPr lang="en-US" sz="3600" i="1" dirty="0">
                <a:solidFill>
                  <a:srgbClr val="00B050"/>
                </a:solidFill>
                <a:latin typeface="Calibri" pitchFamily="34" charset="0"/>
                <a:cs typeface="Calibri" pitchFamily="34" charset="0"/>
              </a:rPr>
              <a:t>Energy – Energy of </a:t>
            </a:r>
            <a:r>
              <a:rPr lang="en-US" sz="3600" i="1" dirty="0" smtClean="0">
                <a:solidFill>
                  <a:srgbClr val="00B050"/>
                </a:solidFill>
                <a:latin typeface="Calibri" pitchFamily="34" charset="0"/>
                <a:cs typeface="Calibri" pitchFamily="34" charset="0"/>
              </a:rPr>
              <a:t>Motion</a:t>
            </a:r>
          </a:p>
          <a:p>
            <a:pPr marL="68580" lvl="0" indent="0">
              <a:buClr>
                <a:srgbClr val="D6ECFF"/>
              </a:buClr>
              <a:buNone/>
            </a:pPr>
            <a:endParaRPr lang="en-US" sz="3600" dirty="0" smtClean="0">
              <a:solidFill>
                <a:srgbClr val="00B050"/>
              </a:solidFill>
              <a:latin typeface="Calibri" pitchFamily="34" charset="0"/>
              <a:cs typeface="Calibri" pitchFamily="34" charset="0"/>
            </a:endParaRPr>
          </a:p>
          <a:p>
            <a:pPr marL="68580" lvl="0" indent="0">
              <a:buClr>
                <a:srgbClr val="D6ECFF"/>
              </a:buClr>
              <a:buNone/>
            </a:pPr>
            <a:r>
              <a:rPr lang="en-US" sz="3600" dirty="0" smtClean="0">
                <a:solidFill>
                  <a:schemeClr val="tx2">
                    <a:lumMod val="50000"/>
                  </a:schemeClr>
                </a:solidFill>
                <a:latin typeface="Calibri" pitchFamily="34" charset="0"/>
                <a:cs typeface="Calibri" pitchFamily="34" charset="0"/>
              </a:rPr>
              <a:t>Potential Energy – Energy of Position</a:t>
            </a:r>
          </a:p>
          <a:p>
            <a:pPr marL="68580" indent="0">
              <a:buNone/>
            </a:pPr>
            <a:endParaRPr lang="en-US" sz="3200" dirty="0" smtClean="0">
              <a:solidFill>
                <a:schemeClr val="tx2">
                  <a:lumMod val="50000"/>
                </a:schemeClr>
              </a:solidFill>
            </a:endParaRPr>
          </a:p>
          <a:p>
            <a:pPr marL="68580" indent="0">
              <a:buNone/>
            </a:pPr>
            <a:endParaRPr lang="en-CA" dirty="0"/>
          </a:p>
        </p:txBody>
      </p:sp>
    </p:spTree>
    <p:extLst>
      <p:ext uri="{BB962C8B-B14F-4D97-AF65-F5344CB8AC3E}">
        <p14:creationId xmlns:p14="http://schemas.microsoft.com/office/powerpoint/2010/main" val="283561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3">
                                            <p:txEl>
                                              <p:pRg st="2" end="2"/>
                                            </p:txEl>
                                          </p:spTgt>
                                        </p:tgtEl>
                                        <p:attrNameLst>
                                          <p:attrName>r</p:attrName>
                                        </p:attrNameLst>
                                      </p:cBhvr>
                                    </p:animRot>
                                    <p:animRot by="-240000">
                                      <p:cBhvr>
                                        <p:cTn id="15" dur="200" fill="hold">
                                          <p:stCondLst>
                                            <p:cond delay="200"/>
                                          </p:stCondLst>
                                        </p:cTn>
                                        <p:tgtEl>
                                          <p:spTgt spid="3">
                                            <p:txEl>
                                              <p:pRg st="2" end="2"/>
                                            </p:txEl>
                                          </p:spTgt>
                                        </p:tgtEl>
                                        <p:attrNameLst>
                                          <p:attrName>r</p:attrName>
                                        </p:attrNameLst>
                                      </p:cBhvr>
                                    </p:animRot>
                                    <p:animRot by="240000">
                                      <p:cBhvr>
                                        <p:cTn id="16" dur="200" fill="hold">
                                          <p:stCondLst>
                                            <p:cond delay="400"/>
                                          </p:stCondLst>
                                        </p:cTn>
                                        <p:tgtEl>
                                          <p:spTgt spid="3">
                                            <p:txEl>
                                              <p:pRg st="2" end="2"/>
                                            </p:txEl>
                                          </p:spTgt>
                                        </p:tgtEl>
                                        <p:attrNameLst>
                                          <p:attrName>r</p:attrName>
                                        </p:attrNameLst>
                                      </p:cBhvr>
                                    </p:animRot>
                                    <p:animRot by="-240000">
                                      <p:cBhvr>
                                        <p:cTn id="17" dur="200" fill="hold">
                                          <p:stCondLst>
                                            <p:cond delay="600"/>
                                          </p:stCondLst>
                                        </p:cTn>
                                        <p:tgtEl>
                                          <p:spTgt spid="3">
                                            <p:txEl>
                                              <p:pRg st="2" end="2"/>
                                            </p:txEl>
                                          </p:spTgt>
                                        </p:tgtEl>
                                        <p:attrNameLst>
                                          <p:attrName>r</p:attrName>
                                        </p:attrNameLst>
                                      </p:cBhvr>
                                    </p:animRot>
                                    <p:animRot by="120000">
                                      <p:cBhvr>
                                        <p:cTn id="18" dur="200" fill="hold">
                                          <p:stCondLst>
                                            <p:cond delay="800"/>
                                          </p:stCondLst>
                                        </p:cTn>
                                        <p:tgtEl>
                                          <p:spTgt spid="3">
                                            <p:txEl>
                                              <p:pRg st="2" end="2"/>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normAutofit/>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50"/>
                </a:solidFill>
                <a:latin typeface="Calibri" pitchFamily="34" charset="0"/>
                <a:cs typeface="Calibri" pitchFamily="34" charset="0"/>
              </a:rPr>
              <a:t>Kinetic </a:t>
            </a:r>
            <a:r>
              <a:rPr lang="en-US" sz="3600" i="1" dirty="0">
                <a:solidFill>
                  <a:srgbClr val="00B050"/>
                </a:solidFill>
                <a:latin typeface="Calibri" pitchFamily="34" charset="0"/>
                <a:cs typeface="Calibri" pitchFamily="34" charset="0"/>
              </a:rPr>
              <a:t>Energy – Energy of </a:t>
            </a:r>
            <a:r>
              <a:rPr lang="en-US" sz="3600" i="1" dirty="0" smtClean="0">
                <a:solidFill>
                  <a:srgbClr val="00B050"/>
                </a:solidFill>
                <a:latin typeface="Calibri" pitchFamily="34" charset="0"/>
                <a:cs typeface="Calibri" pitchFamily="34" charset="0"/>
              </a:rPr>
              <a:t>Motion</a:t>
            </a:r>
          </a:p>
          <a:p>
            <a:pPr marL="68580" indent="0">
              <a:buNone/>
            </a:pPr>
            <a:endParaRPr lang="en-CA" sz="1000" dirty="0"/>
          </a:p>
          <a:p>
            <a:pPr marL="742950" lvl="1">
              <a:buFont typeface="Arial"/>
              <a:buChar char="•"/>
            </a:pPr>
            <a:r>
              <a:rPr lang="en-CA" sz="2800" dirty="0" smtClean="0">
                <a:solidFill>
                  <a:srgbClr val="00B0F0"/>
                </a:solidFill>
              </a:rPr>
              <a:t>Mechanical Energy </a:t>
            </a:r>
            <a:r>
              <a:rPr lang="en-CA" dirty="0"/>
              <a:t>— motion of macroscopic systems </a:t>
            </a:r>
          </a:p>
          <a:p>
            <a:pPr marL="1143000" lvl="2">
              <a:buFont typeface="Arial"/>
              <a:buChar char="•"/>
            </a:pPr>
            <a:r>
              <a:rPr lang="en-CA" dirty="0"/>
              <a:t>machines </a:t>
            </a:r>
          </a:p>
          <a:p>
            <a:pPr marL="1143000" lvl="2">
              <a:buFont typeface="Arial"/>
              <a:buChar char="•"/>
            </a:pPr>
            <a:r>
              <a:rPr lang="en-CA" dirty="0"/>
              <a:t>wind energy </a:t>
            </a:r>
          </a:p>
          <a:p>
            <a:pPr marL="1143000" lvl="2">
              <a:buFont typeface="Arial"/>
              <a:buChar char="•"/>
            </a:pPr>
            <a:r>
              <a:rPr lang="en-CA" dirty="0"/>
              <a:t>wave energy </a:t>
            </a:r>
          </a:p>
          <a:p>
            <a:pPr marL="1143000" lvl="2">
              <a:buFont typeface="Arial"/>
              <a:buChar char="•"/>
            </a:pPr>
            <a:r>
              <a:rPr lang="en-CA" dirty="0"/>
              <a:t>sound (sonic, acoustic) energy </a:t>
            </a:r>
          </a:p>
          <a:p>
            <a:pPr>
              <a:buClr>
                <a:srgbClr val="D6ECFF"/>
              </a:buClr>
            </a:pPr>
            <a:endParaRPr lang="en-US" sz="3600" dirty="0">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418532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p:cTn id="1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3">
                                            <p:txEl>
                                              <p:pRg st="5" end="5"/>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p:cTn id="2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4" dur="500"/>
                                        <p:tgtEl>
                                          <p:spTgt spid="3">
                                            <p:txEl>
                                              <p:pRg st="6" end="6"/>
                                            </p:txEl>
                                          </p:spTgt>
                                        </p:tgtEl>
                                      </p:cBhvr>
                                    </p:animEffect>
                                  </p:childTnLst>
                                </p:cTn>
                              </p:par>
                              <p:par>
                                <p:cTn id="25" presetID="53" presetClass="entr" presetSubtype="16"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p:cTn id="2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2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2400" i="1" dirty="0" smtClean="0">
              <a:solidFill>
                <a:srgbClr val="00B050"/>
              </a:solidFill>
              <a:latin typeface="Calibri" pitchFamily="34" charset="0"/>
              <a:cs typeface="Calibri" pitchFamily="34" charset="0"/>
            </a:endParaRPr>
          </a:p>
          <a:p>
            <a:pPr marL="68580" lvl="0" indent="0">
              <a:buClr>
                <a:srgbClr val="D6ECFF"/>
              </a:buClr>
              <a:buNone/>
            </a:pPr>
            <a:r>
              <a:rPr lang="en-US" sz="3600" i="1" dirty="0" smtClean="0">
                <a:solidFill>
                  <a:srgbClr val="00B050"/>
                </a:solidFill>
                <a:latin typeface="Calibri" pitchFamily="34" charset="0"/>
                <a:cs typeface="Calibri" pitchFamily="34" charset="0"/>
              </a:rPr>
              <a:t>Kinetic </a:t>
            </a:r>
            <a:r>
              <a:rPr lang="en-US" sz="3600" i="1" dirty="0">
                <a:solidFill>
                  <a:srgbClr val="00B050"/>
                </a:solidFill>
                <a:latin typeface="Calibri" pitchFamily="34" charset="0"/>
                <a:cs typeface="Calibri" pitchFamily="34" charset="0"/>
              </a:rPr>
              <a:t>Energy – Energy of </a:t>
            </a:r>
            <a:r>
              <a:rPr lang="en-US" sz="3600" i="1" dirty="0" smtClean="0">
                <a:solidFill>
                  <a:srgbClr val="00B050"/>
                </a:solidFill>
                <a:latin typeface="Calibri" pitchFamily="34" charset="0"/>
                <a:cs typeface="Calibri" pitchFamily="34" charset="0"/>
              </a:rPr>
              <a:t>Motion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742950" lvl="1">
              <a:buClr>
                <a:srgbClr val="EA157A"/>
              </a:buClr>
              <a:buFont typeface="Arial"/>
              <a:buChar char="•"/>
            </a:pPr>
            <a:r>
              <a:rPr lang="en-CA" sz="2800" dirty="0" smtClean="0">
                <a:solidFill>
                  <a:srgbClr val="00B0F0"/>
                </a:solidFill>
              </a:rPr>
              <a:t>Thermal Energy</a:t>
            </a:r>
            <a:r>
              <a:rPr lang="en-CA" dirty="0" smtClean="0">
                <a:solidFill>
                  <a:prstClr val="white"/>
                </a:solidFill>
              </a:rPr>
              <a:t>- </a:t>
            </a:r>
            <a:r>
              <a:rPr lang="en-CA" dirty="0">
                <a:solidFill>
                  <a:prstClr val="white"/>
                </a:solidFill>
              </a:rPr>
              <a:t>motion of particles of matter </a:t>
            </a:r>
          </a:p>
          <a:p>
            <a:pPr marL="1143000" lvl="2">
              <a:buClr>
                <a:srgbClr val="EA157A"/>
              </a:buClr>
              <a:buFont typeface="Arial"/>
              <a:buChar char="•"/>
            </a:pPr>
            <a:r>
              <a:rPr lang="en-CA" sz="2600" dirty="0">
                <a:solidFill>
                  <a:prstClr val="white"/>
                </a:solidFill>
              </a:rPr>
              <a:t>geothermal energy </a:t>
            </a: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400888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50"/>
                </a:solidFill>
                <a:latin typeface="Calibri" pitchFamily="34" charset="0"/>
                <a:cs typeface="Calibri" pitchFamily="34" charset="0"/>
              </a:rPr>
              <a:t>Kinetic </a:t>
            </a:r>
            <a:r>
              <a:rPr lang="en-US" sz="3600" i="1" dirty="0">
                <a:solidFill>
                  <a:srgbClr val="00B050"/>
                </a:solidFill>
                <a:latin typeface="Calibri" pitchFamily="34" charset="0"/>
                <a:cs typeface="Calibri" pitchFamily="34" charset="0"/>
              </a:rPr>
              <a:t>Energy – Energy of </a:t>
            </a:r>
            <a:r>
              <a:rPr lang="en-US" sz="3600" i="1" dirty="0" smtClean="0">
                <a:solidFill>
                  <a:srgbClr val="00B050"/>
                </a:solidFill>
                <a:latin typeface="Calibri" pitchFamily="34" charset="0"/>
                <a:cs typeface="Calibri" pitchFamily="34" charset="0"/>
              </a:rPr>
              <a:t>Motion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742950" lvl="1">
              <a:buClr>
                <a:srgbClr val="EA157A"/>
              </a:buClr>
              <a:buFont typeface="Arial"/>
              <a:buChar char="•"/>
            </a:pPr>
            <a:r>
              <a:rPr lang="en-CA" sz="2800" dirty="0" smtClean="0">
                <a:solidFill>
                  <a:srgbClr val="00B0F0"/>
                </a:solidFill>
              </a:rPr>
              <a:t>Electrical Energy </a:t>
            </a:r>
            <a:r>
              <a:rPr lang="en-CA" dirty="0">
                <a:solidFill>
                  <a:prstClr val="white"/>
                </a:solidFill>
              </a:rPr>
              <a:t>— motion of charges </a:t>
            </a:r>
          </a:p>
          <a:p>
            <a:pPr marL="1143000" lvl="2">
              <a:buClr>
                <a:srgbClr val="EA157A"/>
              </a:buClr>
              <a:buFont typeface="Arial"/>
              <a:buChar char="•"/>
            </a:pPr>
            <a:r>
              <a:rPr lang="en-CA" sz="2600" dirty="0">
                <a:solidFill>
                  <a:prstClr val="white"/>
                </a:solidFill>
              </a:rPr>
              <a:t>household current </a:t>
            </a:r>
          </a:p>
          <a:p>
            <a:pPr marL="1143000" lvl="2">
              <a:buClr>
                <a:srgbClr val="EA157A"/>
              </a:buClr>
              <a:buFont typeface="Arial"/>
              <a:buChar char="•"/>
            </a:pPr>
            <a:r>
              <a:rPr lang="en-CA" sz="2600" dirty="0">
                <a:solidFill>
                  <a:prstClr val="white"/>
                </a:solidFill>
              </a:rPr>
              <a:t>lightning </a:t>
            </a: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20712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p:cTn id="1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50"/>
                </a:solidFill>
                <a:latin typeface="Calibri" pitchFamily="34" charset="0"/>
                <a:cs typeface="Calibri" pitchFamily="34" charset="0"/>
              </a:rPr>
              <a:t>Kinetic </a:t>
            </a:r>
            <a:r>
              <a:rPr lang="en-US" sz="3600" i="1" dirty="0">
                <a:solidFill>
                  <a:srgbClr val="00B050"/>
                </a:solidFill>
                <a:latin typeface="Calibri" pitchFamily="34" charset="0"/>
                <a:cs typeface="Calibri" pitchFamily="34" charset="0"/>
              </a:rPr>
              <a:t>Energy – Energy of </a:t>
            </a:r>
            <a:r>
              <a:rPr lang="en-US" sz="3600" i="1" dirty="0" smtClean="0">
                <a:solidFill>
                  <a:srgbClr val="00B050"/>
                </a:solidFill>
                <a:latin typeface="Calibri" pitchFamily="34" charset="0"/>
                <a:cs typeface="Calibri" pitchFamily="34" charset="0"/>
              </a:rPr>
              <a:t>Motion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742950" lvl="1">
              <a:buClr>
                <a:srgbClr val="EA157A"/>
              </a:buClr>
              <a:buFont typeface="Arial"/>
              <a:buChar char="•"/>
            </a:pPr>
            <a:r>
              <a:rPr lang="en-CA" sz="2800" dirty="0" smtClean="0">
                <a:solidFill>
                  <a:srgbClr val="00B0F0"/>
                </a:solidFill>
              </a:rPr>
              <a:t>Electromagnetic Radiation </a:t>
            </a:r>
            <a:r>
              <a:rPr lang="en-CA" dirty="0">
                <a:solidFill>
                  <a:prstClr val="white"/>
                </a:solidFill>
              </a:rPr>
              <a:t>— disturbance of electric and magnetic fields (classical physics) or the motion of photons (quantum physics) </a:t>
            </a:r>
          </a:p>
          <a:p>
            <a:pPr marL="1143000" lvl="2">
              <a:buClr>
                <a:srgbClr val="EA157A"/>
              </a:buClr>
              <a:buFont typeface="Arial"/>
              <a:buChar char="•"/>
            </a:pPr>
            <a:r>
              <a:rPr lang="en-CA" sz="2600" dirty="0">
                <a:solidFill>
                  <a:prstClr val="white"/>
                </a:solidFill>
              </a:rPr>
              <a:t>radio, microwaves, infrared, light, ultraviolet, x‑rays, gamma rays </a:t>
            </a:r>
          </a:p>
          <a:p>
            <a:pPr marL="1143000" lvl="2">
              <a:buClr>
                <a:srgbClr val="EA157A"/>
              </a:buClr>
              <a:buFont typeface="Arial"/>
              <a:buChar char="•"/>
            </a:pPr>
            <a:r>
              <a:rPr lang="en-CA" sz="2600" dirty="0">
                <a:solidFill>
                  <a:prstClr val="white"/>
                </a:solidFill>
              </a:rPr>
              <a:t>solar energy </a:t>
            </a: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305080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p:cTn id="1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4" end="4"/>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p:cTn id="1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F0"/>
                </a:solidFill>
                <a:latin typeface="Calibri" pitchFamily="34" charset="0"/>
                <a:cs typeface="Calibri" pitchFamily="34" charset="0"/>
              </a:rPr>
              <a:t>Potential Energy </a:t>
            </a:r>
            <a:r>
              <a:rPr lang="en-US" sz="3600" i="1" dirty="0">
                <a:solidFill>
                  <a:srgbClr val="00B0F0"/>
                </a:solidFill>
                <a:latin typeface="Calibri" pitchFamily="34" charset="0"/>
                <a:cs typeface="Calibri" pitchFamily="34" charset="0"/>
              </a:rPr>
              <a:t>– Energy of </a:t>
            </a:r>
            <a:r>
              <a:rPr lang="en-US" sz="3600" i="1" dirty="0" smtClean="0">
                <a:solidFill>
                  <a:srgbClr val="00B0F0"/>
                </a:solidFill>
                <a:latin typeface="Calibri" pitchFamily="34" charset="0"/>
                <a:cs typeface="Calibri" pitchFamily="34" charset="0"/>
              </a:rPr>
              <a:t>Position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742950" lvl="1">
              <a:buClr>
                <a:srgbClr val="EA157A"/>
              </a:buClr>
              <a:buFont typeface="Arial"/>
              <a:buChar char="•"/>
            </a:pPr>
            <a:r>
              <a:rPr lang="en-CA" dirty="0" smtClean="0">
                <a:solidFill>
                  <a:srgbClr val="FFC000"/>
                </a:solidFill>
              </a:rPr>
              <a:t>Gravitational</a:t>
            </a:r>
            <a:r>
              <a:rPr lang="en-CA" dirty="0" smtClean="0">
                <a:solidFill>
                  <a:prstClr val="white"/>
                </a:solidFill>
              </a:rPr>
              <a:t> Potential Energy </a:t>
            </a:r>
            <a:endParaRPr lang="en-CA" dirty="0">
              <a:solidFill>
                <a:prstClr val="white"/>
              </a:solidFill>
            </a:endParaRPr>
          </a:p>
          <a:p>
            <a:pPr marL="1143000" lvl="2">
              <a:buClr>
                <a:srgbClr val="EA157A"/>
              </a:buClr>
              <a:buFont typeface="Arial"/>
              <a:buChar char="•"/>
            </a:pPr>
            <a:r>
              <a:rPr lang="en-CA" sz="2600" dirty="0">
                <a:solidFill>
                  <a:prstClr val="white"/>
                </a:solidFill>
              </a:rPr>
              <a:t>roller coaster </a:t>
            </a:r>
          </a:p>
          <a:p>
            <a:pPr marL="1143000" lvl="2">
              <a:buClr>
                <a:srgbClr val="EA157A"/>
              </a:buClr>
              <a:buFont typeface="Arial"/>
              <a:buChar char="•"/>
            </a:pPr>
            <a:r>
              <a:rPr lang="en-CA" sz="2600" dirty="0">
                <a:solidFill>
                  <a:prstClr val="white"/>
                </a:solidFill>
              </a:rPr>
              <a:t>waterwheel </a:t>
            </a:r>
          </a:p>
          <a:p>
            <a:pPr marL="1143000" lvl="2">
              <a:buClr>
                <a:srgbClr val="EA157A"/>
              </a:buClr>
              <a:buFont typeface="Arial"/>
              <a:buChar char="•"/>
            </a:pPr>
            <a:r>
              <a:rPr lang="en-CA" sz="2600" dirty="0">
                <a:solidFill>
                  <a:prstClr val="white"/>
                </a:solidFill>
              </a:rPr>
              <a:t>hydroelectric power </a:t>
            </a: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2857740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 calcmode="lin" valueType="num">
                                      <p:cBhvr>
                                        <p:cTn id="1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4" dur="500"/>
                                        <p:tgtEl>
                                          <p:spTgt spid="3">
                                            <p:txEl>
                                              <p:pRg st="4" end="4"/>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p:cTn id="1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3">
                                            <p:txEl>
                                              <p:pRg st="5" end="5"/>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 calcmode="lin" valueType="num">
                                      <p:cBhvr>
                                        <p:cTn id="2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latin typeface="Impact" pitchFamily="34" charset="0"/>
              </a:rPr>
              <a:t>Ontario Curriculum</a:t>
            </a:r>
            <a:endParaRPr lang="en-CA" dirty="0">
              <a:solidFill>
                <a:srgbClr val="00B0F0"/>
              </a:solidFill>
              <a:latin typeface="Impact" pitchFamily="34" charset="0"/>
            </a:endParaRPr>
          </a:p>
        </p:txBody>
      </p:sp>
      <p:sp>
        <p:nvSpPr>
          <p:cNvPr id="3" name="Content Placeholder 2"/>
          <p:cNvSpPr>
            <a:spLocks noGrp="1"/>
          </p:cNvSpPr>
          <p:nvPr>
            <p:ph idx="1"/>
          </p:nvPr>
        </p:nvSpPr>
        <p:spPr>
          <a:xfrm>
            <a:off x="899592" y="1377230"/>
            <a:ext cx="7772400" cy="4942784"/>
          </a:xfrm>
        </p:spPr>
        <p:txBody>
          <a:bodyPr>
            <a:noAutofit/>
          </a:bodyPr>
          <a:lstStyle/>
          <a:p>
            <a:pPr marL="68580" indent="0">
              <a:spcBef>
                <a:spcPts val="0"/>
              </a:spcBef>
              <a:buNone/>
            </a:pPr>
            <a:endParaRPr lang="en-US" sz="1800" dirty="0">
              <a:latin typeface="Arial" pitchFamily="34" charset="0"/>
              <a:cs typeface="Arial" pitchFamily="34" charset="0"/>
            </a:endParaRPr>
          </a:p>
          <a:p>
            <a:pPr marL="68580" indent="0">
              <a:spcBef>
                <a:spcPts val="0"/>
              </a:spcBef>
              <a:buNone/>
            </a:pPr>
            <a:r>
              <a:rPr lang="en-US" sz="2800" dirty="0" smtClean="0">
                <a:solidFill>
                  <a:srgbClr val="00B050"/>
                </a:solidFill>
                <a:latin typeface="Arial" pitchFamily="34" charset="0"/>
                <a:cs typeface="Arial" pitchFamily="34" charset="0"/>
              </a:rPr>
              <a:t>Energy Transformations:</a:t>
            </a:r>
          </a:p>
          <a:p>
            <a:pPr marL="68580" indent="0">
              <a:spcBef>
                <a:spcPts val="0"/>
              </a:spcBef>
              <a:buNone/>
            </a:pPr>
            <a:endParaRPr lang="en-US" sz="2800" dirty="0">
              <a:latin typeface="Arial" pitchFamily="34" charset="0"/>
              <a:cs typeface="Arial" pitchFamily="34" charset="0"/>
            </a:endParaRPr>
          </a:p>
          <a:p>
            <a:pPr marL="68580" indent="0">
              <a:spcBef>
                <a:spcPts val="0"/>
              </a:spcBef>
              <a:buNone/>
            </a:pPr>
            <a:r>
              <a:rPr lang="en-US" sz="1800" dirty="0" smtClean="0">
                <a:latin typeface="Arial" pitchFamily="34" charset="0"/>
                <a:cs typeface="Arial" pitchFamily="34" charset="0"/>
              </a:rPr>
              <a:t>E2.1 </a:t>
            </a:r>
            <a:r>
              <a:rPr lang="en-US" sz="1800" dirty="0">
                <a:latin typeface="Arial" pitchFamily="34" charset="0"/>
                <a:cs typeface="Arial" pitchFamily="34" charset="0"/>
              </a:rPr>
              <a:t>use appropriate terminology related to </a:t>
            </a:r>
            <a:r>
              <a:rPr lang="en-US" sz="1800" dirty="0" smtClean="0">
                <a:latin typeface="Arial" pitchFamily="34" charset="0"/>
                <a:cs typeface="Arial" pitchFamily="34" charset="0"/>
              </a:rPr>
              <a:t>energy and </a:t>
            </a:r>
            <a:r>
              <a:rPr lang="en-US" sz="1800" dirty="0">
                <a:latin typeface="Arial" pitchFamily="34" charset="0"/>
                <a:cs typeface="Arial" pitchFamily="34" charset="0"/>
              </a:rPr>
              <a:t>energy transformations, including, but </a:t>
            </a:r>
            <a:r>
              <a:rPr lang="en-US" sz="1800" dirty="0" smtClean="0">
                <a:latin typeface="Arial" pitchFamily="34" charset="0"/>
                <a:cs typeface="Arial" pitchFamily="34" charset="0"/>
              </a:rPr>
              <a:t>not limited </a:t>
            </a:r>
            <a:r>
              <a:rPr lang="en-US" sz="1800" dirty="0">
                <a:latin typeface="Arial" pitchFamily="34" charset="0"/>
                <a:cs typeface="Arial" pitchFamily="34" charset="0"/>
              </a:rPr>
              <a:t>to: </a:t>
            </a:r>
            <a:r>
              <a:rPr lang="en-US" sz="1800" i="1" dirty="0">
                <a:latin typeface="Arial" pitchFamily="34" charset="0"/>
                <a:cs typeface="Arial" pitchFamily="34" charset="0"/>
              </a:rPr>
              <a:t>work, gravitational potential energy</a:t>
            </a:r>
            <a:r>
              <a:rPr lang="en-US" sz="1800" i="1" dirty="0" smtClean="0">
                <a:latin typeface="Arial" pitchFamily="34" charset="0"/>
                <a:cs typeface="Arial" pitchFamily="34" charset="0"/>
              </a:rPr>
              <a:t>, kinetic </a:t>
            </a:r>
            <a:r>
              <a:rPr lang="en-US" sz="1800" i="1" dirty="0">
                <a:latin typeface="Arial" pitchFamily="34" charset="0"/>
                <a:cs typeface="Arial" pitchFamily="34" charset="0"/>
              </a:rPr>
              <a:t>energy, chemical energy, energy transformations</a:t>
            </a:r>
            <a:r>
              <a:rPr lang="en-US" sz="1800" i="1" dirty="0" smtClean="0">
                <a:latin typeface="Arial" pitchFamily="34" charset="0"/>
                <a:cs typeface="Arial" pitchFamily="34" charset="0"/>
              </a:rPr>
              <a:t>, </a:t>
            </a:r>
            <a:r>
              <a:rPr lang="en-CA" sz="1800" dirty="0" smtClean="0">
                <a:latin typeface="Arial" pitchFamily="34" charset="0"/>
                <a:cs typeface="Arial" pitchFamily="34" charset="0"/>
              </a:rPr>
              <a:t>and </a:t>
            </a:r>
            <a:r>
              <a:rPr lang="en-CA" sz="1800" i="1" dirty="0">
                <a:latin typeface="Arial" pitchFamily="34" charset="0"/>
                <a:cs typeface="Arial" pitchFamily="34" charset="0"/>
              </a:rPr>
              <a:t>efficiency </a:t>
            </a:r>
            <a:r>
              <a:rPr lang="en-CA" sz="1800" dirty="0">
                <a:latin typeface="Arial" pitchFamily="34" charset="0"/>
                <a:cs typeface="Arial" pitchFamily="34" charset="0"/>
              </a:rPr>
              <a:t>[C]</a:t>
            </a:r>
            <a:endParaRPr lang="en-CA" sz="1800" dirty="0" smtClean="0">
              <a:solidFill>
                <a:srgbClr val="FFFFFF"/>
              </a:solidFill>
              <a:latin typeface="Arial" pitchFamily="34" charset="0"/>
              <a:cs typeface="Arial" pitchFamily="34" charset="0"/>
            </a:endParaRPr>
          </a:p>
          <a:p>
            <a:pPr marL="68580" indent="0">
              <a:buNone/>
            </a:pPr>
            <a:endParaRPr lang="en-CA" sz="1800" dirty="0">
              <a:solidFill>
                <a:srgbClr val="FFFFFF"/>
              </a:solidFill>
              <a:latin typeface="Arial" pitchFamily="34" charset="0"/>
              <a:cs typeface="Arial" pitchFamily="34" charset="0"/>
            </a:endParaRPr>
          </a:p>
          <a:p>
            <a:pPr marL="68580" indent="0">
              <a:spcBef>
                <a:spcPts val="0"/>
              </a:spcBef>
              <a:buNone/>
            </a:pPr>
            <a:r>
              <a:rPr lang="en-US" sz="1800" dirty="0" smtClean="0">
                <a:latin typeface="Arial" pitchFamily="34" charset="0"/>
                <a:cs typeface="Arial" pitchFamily="34" charset="0"/>
              </a:rPr>
              <a:t>E3.1 </a:t>
            </a:r>
            <a:r>
              <a:rPr lang="en-US" sz="1800" dirty="0">
                <a:latin typeface="Arial" pitchFamily="34" charset="0"/>
                <a:cs typeface="Arial" pitchFamily="34" charset="0"/>
              </a:rPr>
              <a:t>describe and compare various types of </a:t>
            </a:r>
            <a:r>
              <a:rPr lang="en-US" sz="1800" dirty="0" smtClean="0">
                <a:latin typeface="Arial" pitchFamily="34" charset="0"/>
                <a:cs typeface="Arial" pitchFamily="34" charset="0"/>
              </a:rPr>
              <a:t>energy </a:t>
            </a:r>
            <a:r>
              <a:rPr lang="fr-FR" sz="1800" dirty="0" smtClean="0">
                <a:latin typeface="Arial" pitchFamily="34" charset="0"/>
                <a:cs typeface="Arial" pitchFamily="34" charset="0"/>
              </a:rPr>
              <a:t>and </a:t>
            </a:r>
            <a:r>
              <a:rPr lang="fr-FR" sz="1800" dirty="0" err="1">
                <a:latin typeface="Arial" pitchFamily="34" charset="0"/>
                <a:cs typeface="Arial" pitchFamily="34" charset="0"/>
              </a:rPr>
              <a:t>energy</a:t>
            </a:r>
            <a:r>
              <a:rPr lang="fr-FR" sz="1800" dirty="0">
                <a:latin typeface="Arial" pitchFamily="34" charset="0"/>
                <a:cs typeface="Arial" pitchFamily="34" charset="0"/>
              </a:rPr>
              <a:t> transformations (</a:t>
            </a:r>
            <a:r>
              <a:rPr lang="fr-FR" sz="1800" dirty="0" err="1">
                <a:latin typeface="Arial" pitchFamily="34" charset="0"/>
                <a:cs typeface="Arial" pitchFamily="34" charset="0"/>
              </a:rPr>
              <a:t>e.g</a:t>
            </a:r>
            <a:r>
              <a:rPr lang="fr-FR" sz="1800" dirty="0">
                <a:latin typeface="Arial" pitchFamily="34" charset="0"/>
                <a:cs typeface="Arial" pitchFamily="34" charset="0"/>
              </a:rPr>
              <a:t>., </a:t>
            </a:r>
            <a:r>
              <a:rPr lang="fr-FR" sz="1800" dirty="0" smtClean="0">
                <a:latin typeface="Arial" pitchFamily="34" charset="0"/>
                <a:cs typeface="Arial" pitchFamily="34" charset="0"/>
              </a:rPr>
              <a:t>transformations </a:t>
            </a:r>
            <a:r>
              <a:rPr lang="en-US" sz="1800" dirty="0" smtClean="0">
                <a:latin typeface="Arial" pitchFamily="34" charset="0"/>
                <a:cs typeface="Arial" pitchFamily="34" charset="0"/>
              </a:rPr>
              <a:t>related </a:t>
            </a:r>
            <a:r>
              <a:rPr lang="en-US" sz="1800" dirty="0">
                <a:latin typeface="Arial" pitchFamily="34" charset="0"/>
                <a:cs typeface="Arial" pitchFamily="34" charset="0"/>
              </a:rPr>
              <a:t>to kinetic, sound, electric, chemical, potential</a:t>
            </a:r>
            <a:r>
              <a:rPr lang="en-US" sz="1800" dirty="0" smtClean="0">
                <a:latin typeface="Arial" pitchFamily="34" charset="0"/>
                <a:cs typeface="Arial" pitchFamily="34" charset="0"/>
              </a:rPr>
              <a:t>, mechanical</a:t>
            </a:r>
            <a:r>
              <a:rPr lang="en-US" sz="1800" dirty="0">
                <a:latin typeface="Arial" pitchFamily="34" charset="0"/>
                <a:cs typeface="Arial" pitchFamily="34" charset="0"/>
              </a:rPr>
              <a:t>, nuclear, and thermal </a:t>
            </a:r>
            <a:r>
              <a:rPr lang="en-US" sz="1800" dirty="0" smtClean="0">
                <a:latin typeface="Arial" pitchFamily="34" charset="0"/>
                <a:cs typeface="Arial" pitchFamily="34" charset="0"/>
              </a:rPr>
              <a:t>energy)</a:t>
            </a:r>
          </a:p>
          <a:p>
            <a:pPr marL="68580" indent="0">
              <a:spcBef>
                <a:spcPts val="0"/>
              </a:spcBef>
              <a:buNone/>
            </a:pPr>
            <a:endParaRPr lang="en-US" sz="1800" dirty="0">
              <a:latin typeface="Arial" pitchFamily="34" charset="0"/>
              <a:cs typeface="Arial" pitchFamily="34" charset="0"/>
            </a:endParaRPr>
          </a:p>
          <a:p>
            <a:pPr marL="68580" indent="0">
              <a:spcBef>
                <a:spcPts val="0"/>
              </a:spcBef>
              <a:buNone/>
            </a:pPr>
            <a:r>
              <a:rPr lang="en-US" sz="1800" dirty="0" smtClean="0">
                <a:latin typeface="Arial" pitchFamily="34" charset="0"/>
                <a:cs typeface="Arial" pitchFamily="34" charset="0"/>
              </a:rPr>
              <a:t>E3.2 </a:t>
            </a:r>
            <a:r>
              <a:rPr lang="en-US" sz="1800" dirty="0">
                <a:latin typeface="Arial" pitchFamily="34" charset="0"/>
                <a:cs typeface="Arial" pitchFamily="34" charset="0"/>
              </a:rPr>
              <a:t>explain the energy transformations in a </a:t>
            </a:r>
            <a:r>
              <a:rPr lang="en-US" sz="1800" dirty="0" smtClean="0">
                <a:latin typeface="Arial" pitchFamily="34" charset="0"/>
                <a:cs typeface="Arial" pitchFamily="34" charset="0"/>
              </a:rPr>
              <a:t>system (</a:t>
            </a:r>
            <a:r>
              <a:rPr lang="en-US" sz="1800" dirty="0">
                <a:latin typeface="Arial" pitchFamily="34" charset="0"/>
                <a:cs typeface="Arial" pitchFamily="34" charset="0"/>
              </a:rPr>
              <a:t>e.g., a toy, an amusement park ride, a </a:t>
            </a:r>
            <a:r>
              <a:rPr lang="en-US" sz="1800" dirty="0" smtClean="0">
                <a:latin typeface="Arial" pitchFamily="34" charset="0"/>
                <a:cs typeface="Arial" pitchFamily="34" charset="0"/>
              </a:rPr>
              <a:t>skydiver suspended </a:t>
            </a:r>
            <a:r>
              <a:rPr lang="en-US" sz="1800" dirty="0">
                <a:latin typeface="Arial" pitchFamily="34" charset="0"/>
                <a:cs typeface="Arial" pitchFamily="34" charset="0"/>
              </a:rPr>
              <a:t>from a parachute), using </a:t>
            </a:r>
            <a:r>
              <a:rPr lang="en-US" sz="1800" dirty="0" smtClean="0">
                <a:latin typeface="Arial" pitchFamily="34" charset="0"/>
                <a:cs typeface="Arial" pitchFamily="34" charset="0"/>
              </a:rPr>
              <a:t>principles related </a:t>
            </a:r>
            <a:r>
              <a:rPr lang="en-US" sz="1800" dirty="0">
                <a:latin typeface="Arial" pitchFamily="34" charset="0"/>
                <a:cs typeface="Arial" pitchFamily="34" charset="0"/>
              </a:rPr>
              <a:t>to kinetic energy, gravitational </a:t>
            </a:r>
            <a:r>
              <a:rPr lang="en-US" sz="1800" dirty="0" smtClean="0">
                <a:latin typeface="Arial" pitchFamily="34" charset="0"/>
                <a:cs typeface="Arial" pitchFamily="34" charset="0"/>
              </a:rPr>
              <a:t>potential energy</a:t>
            </a:r>
            <a:r>
              <a:rPr lang="en-US" sz="1800" dirty="0">
                <a:latin typeface="Arial" pitchFamily="34" charset="0"/>
                <a:cs typeface="Arial" pitchFamily="34" charset="0"/>
              </a:rPr>
              <a:t>, conservation of energy, and efficiency</a:t>
            </a:r>
            <a:endParaRPr lang="en-CA" sz="1800" dirty="0">
              <a:latin typeface="Arial" pitchFamily="34" charset="0"/>
              <a:cs typeface="Arial"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910922">
            <a:off x="6701315" y="323792"/>
            <a:ext cx="1560341"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6953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 </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normAutofit/>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F0"/>
                </a:solidFill>
                <a:latin typeface="Calibri" pitchFamily="34" charset="0"/>
                <a:cs typeface="Calibri" pitchFamily="34" charset="0"/>
              </a:rPr>
              <a:t>Potential Energy </a:t>
            </a:r>
            <a:r>
              <a:rPr lang="en-US" sz="3600" i="1" dirty="0">
                <a:solidFill>
                  <a:srgbClr val="00B0F0"/>
                </a:solidFill>
                <a:latin typeface="Calibri" pitchFamily="34" charset="0"/>
                <a:cs typeface="Calibri" pitchFamily="34" charset="0"/>
              </a:rPr>
              <a:t>– Energy of </a:t>
            </a:r>
            <a:r>
              <a:rPr lang="en-US" sz="3600" i="1" dirty="0" smtClean="0">
                <a:solidFill>
                  <a:srgbClr val="00B0F0"/>
                </a:solidFill>
                <a:latin typeface="Calibri" pitchFamily="34" charset="0"/>
                <a:cs typeface="Calibri" pitchFamily="34" charset="0"/>
              </a:rPr>
              <a:t>Position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742950" lvl="1">
              <a:buFont typeface="Arial"/>
              <a:buChar char="•"/>
            </a:pPr>
            <a:r>
              <a:rPr lang="en-CA" dirty="0" smtClean="0">
                <a:solidFill>
                  <a:srgbClr val="FFC000"/>
                </a:solidFill>
              </a:rPr>
              <a:t>Electromagnetic</a:t>
            </a:r>
            <a:r>
              <a:rPr lang="en-CA" dirty="0" smtClean="0"/>
              <a:t> Potential Energy </a:t>
            </a:r>
            <a:endParaRPr lang="en-CA" dirty="0"/>
          </a:p>
          <a:p>
            <a:pPr marL="1143000" lvl="2">
              <a:buFont typeface="Arial"/>
              <a:buChar char="•"/>
            </a:pPr>
            <a:r>
              <a:rPr lang="en-CA" sz="2600" dirty="0"/>
              <a:t>electric potential energy </a:t>
            </a:r>
          </a:p>
          <a:p>
            <a:pPr marL="1143000" lvl="2">
              <a:buFont typeface="Arial"/>
              <a:buChar char="•"/>
            </a:pPr>
            <a:r>
              <a:rPr lang="en-CA" sz="2600" dirty="0"/>
              <a:t>magnetic potential energy </a:t>
            </a: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3827309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3" end="3"/>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p:cTn id="1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4" end="4"/>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p:cTn id="1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 </a:t>
            </a:r>
            <a:r>
              <a:rPr lang="en-CA" dirty="0" smtClean="0">
                <a:solidFill>
                  <a:srgbClr val="00B0F0"/>
                </a:solidFill>
              </a:rPr>
              <a:t/>
            </a:r>
            <a:br>
              <a:rPr lang="en-CA" dirty="0" smtClean="0">
                <a:solidFill>
                  <a:srgbClr val="00B0F0"/>
                </a:solidFill>
              </a:rPr>
            </a:br>
            <a:r>
              <a:rPr lang="en-CA" sz="3200" dirty="0" smtClean="0">
                <a:solidFill>
                  <a:srgbClr val="FFC000"/>
                </a:solidFill>
              </a:rPr>
              <a:t>Types </a:t>
            </a:r>
            <a:r>
              <a:rPr lang="en-CA" sz="3200" dirty="0">
                <a:solidFill>
                  <a:srgbClr val="FFC000"/>
                </a:solidFill>
              </a:rPr>
              <a:t>of Energy</a:t>
            </a:r>
            <a:endParaRPr lang="en-CA" dirty="0"/>
          </a:p>
        </p:txBody>
      </p:sp>
      <p:sp>
        <p:nvSpPr>
          <p:cNvPr id="3" name="Content Placeholder 2"/>
          <p:cNvSpPr>
            <a:spLocks noGrp="1"/>
          </p:cNvSpPr>
          <p:nvPr>
            <p:ph idx="1"/>
          </p:nvPr>
        </p:nvSpPr>
        <p:spPr/>
        <p:txBody>
          <a:bodyPr/>
          <a:lstStyle/>
          <a:p>
            <a:pPr marL="68580" lvl="0" indent="0">
              <a:buClr>
                <a:srgbClr val="D6ECFF"/>
              </a:buClr>
              <a:buNone/>
            </a:pPr>
            <a:endParaRPr lang="en-US" sz="2400" dirty="0" smtClean="0">
              <a:solidFill>
                <a:prstClr val="white"/>
              </a:solidFill>
              <a:latin typeface="Calibri" pitchFamily="34" charset="0"/>
              <a:cs typeface="Calibri" pitchFamily="34" charset="0"/>
            </a:endParaRPr>
          </a:p>
          <a:p>
            <a:pPr marL="68580" lvl="0" indent="0">
              <a:buClr>
                <a:srgbClr val="D6ECFF"/>
              </a:buClr>
              <a:buNone/>
            </a:pPr>
            <a:r>
              <a:rPr lang="en-US" sz="3600" i="1" dirty="0" smtClean="0">
                <a:solidFill>
                  <a:srgbClr val="00B0F0"/>
                </a:solidFill>
                <a:latin typeface="Calibri" pitchFamily="34" charset="0"/>
                <a:cs typeface="Calibri" pitchFamily="34" charset="0"/>
              </a:rPr>
              <a:t>Potential Energy </a:t>
            </a:r>
            <a:r>
              <a:rPr lang="en-US" sz="3600" i="1" dirty="0">
                <a:solidFill>
                  <a:srgbClr val="00B0F0"/>
                </a:solidFill>
                <a:latin typeface="Calibri" pitchFamily="34" charset="0"/>
                <a:cs typeface="Calibri" pitchFamily="34" charset="0"/>
              </a:rPr>
              <a:t>– Energy of </a:t>
            </a:r>
            <a:r>
              <a:rPr lang="en-US" sz="3600" i="1" dirty="0" smtClean="0">
                <a:solidFill>
                  <a:srgbClr val="00B0F0"/>
                </a:solidFill>
                <a:latin typeface="Calibri" pitchFamily="34" charset="0"/>
                <a:cs typeface="Calibri" pitchFamily="34" charset="0"/>
              </a:rPr>
              <a:t>Position</a:t>
            </a:r>
          </a:p>
          <a:p>
            <a:pPr marL="68580" lvl="0" indent="0">
              <a:buClr>
                <a:srgbClr val="D6ECFF"/>
              </a:buClr>
              <a:buNone/>
            </a:pPr>
            <a:endParaRPr lang="en-US" sz="1000" i="1" dirty="0" smtClean="0">
              <a:solidFill>
                <a:srgbClr val="00B050"/>
              </a:solidFill>
              <a:latin typeface="Calibri" pitchFamily="34" charset="0"/>
              <a:cs typeface="Calibri" pitchFamily="34" charset="0"/>
            </a:endParaRPr>
          </a:p>
          <a:p>
            <a:pPr marL="886968" lvl="1">
              <a:buClr>
                <a:srgbClr val="EA157A"/>
              </a:buClr>
              <a:buFont typeface="Arial"/>
              <a:buChar char="•"/>
            </a:pPr>
            <a:r>
              <a:rPr lang="en-CA" dirty="0" smtClean="0">
                <a:solidFill>
                  <a:srgbClr val="FFC000"/>
                </a:solidFill>
              </a:rPr>
              <a:t>Chemical Potential Energy, </a:t>
            </a:r>
            <a:r>
              <a:rPr lang="en-CA" sz="2400" dirty="0" smtClean="0"/>
              <a:t>and</a:t>
            </a:r>
          </a:p>
          <a:p>
            <a:pPr marL="601218" lvl="1" indent="0">
              <a:buClr>
                <a:srgbClr val="EA157A"/>
              </a:buClr>
              <a:buNone/>
            </a:pPr>
            <a:endParaRPr lang="en-CA" dirty="0">
              <a:solidFill>
                <a:srgbClr val="FFC000"/>
              </a:solidFill>
            </a:endParaRPr>
          </a:p>
          <a:p>
            <a:pPr marL="886968" lvl="1">
              <a:buClr>
                <a:srgbClr val="EA157A"/>
              </a:buClr>
              <a:buFont typeface="Arial"/>
              <a:buChar char="•"/>
            </a:pPr>
            <a:r>
              <a:rPr lang="en-CA" dirty="0" smtClean="0">
                <a:solidFill>
                  <a:srgbClr val="FFC000"/>
                </a:solidFill>
              </a:rPr>
              <a:t>Elastic Potential Energy </a:t>
            </a:r>
            <a:endParaRPr lang="en-CA" dirty="0">
              <a:solidFill>
                <a:srgbClr val="FFC000"/>
              </a:solidFill>
            </a:endParaRPr>
          </a:p>
          <a:p>
            <a:pPr marL="68580" lvl="0" indent="0">
              <a:buClr>
                <a:srgbClr val="D6ECFF"/>
              </a:buClr>
              <a:buNone/>
            </a:pPr>
            <a:endParaRPr lang="en-US" sz="3600" dirty="0">
              <a:solidFill>
                <a:srgbClr val="00B050"/>
              </a:solidFill>
              <a:latin typeface="Calibri" pitchFamily="34" charset="0"/>
              <a:cs typeface="Calibri" pitchFamily="34" charset="0"/>
            </a:endParaRPr>
          </a:p>
          <a:p>
            <a:pPr marL="68580" indent="0">
              <a:buNone/>
            </a:pPr>
            <a:endParaRPr lang="en-CA" dirty="0"/>
          </a:p>
        </p:txBody>
      </p:sp>
    </p:spTree>
    <p:extLst>
      <p:ext uri="{BB962C8B-B14F-4D97-AF65-F5344CB8AC3E}">
        <p14:creationId xmlns:p14="http://schemas.microsoft.com/office/powerpoint/2010/main" val="93095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p:cTn id="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9" dur="500"/>
                                        <p:tgtEl>
                                          <p:spTgt spid="3">
                                            <p:txEl>
                                              <p:pRg st="3" end="3"/>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 calcmode="lin" valueType="num">
                                      <p:cBhvr>
                                        <p:cTn id="1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 </a:t>
            </a:r>
            <a:r>
              <a:rPr lang="en-CA" dirty="0">
                <a:solidFill>
                  <a:srgbClr val="00B0F0"/>
                </a:solidFill>
              </a:rPr>
              <a:t/>
            </a:r>
            <a:br>
              <a:rPr lang="en-CA" dirty="0">
                <a:solidFill>
                  <a:srgbClr val="00B0F0"/>
                </a:solidFill>
              </a:rPr>
            </a:br>
            <a:r>
              <a:rPr lang="en-CA" sz="3200" dirty="0">
                <a:solidFill>
                  <a:srgbClr val="FFC000"/>
                </a:solidFill>
              </a:rPr>
              <a:t>Types of Energy</a:t>
            </a:r>
            <a:endParaRPr lang="en-CA" dirty="0"/>
          </a:p>
        </p:txBody>
      </p:sp>
      <p:sp>
        <p:nvSpPr>
          <p:cNvPr id="3" name="Content Placeholder 2"/>
          <p:cNvSpPr>
            <a:spLocks noGrp="1"/>
          </p:cNvSpPr>
          <p:nvPr>
            <p:ph idx="1"/>
          </p:nvPr>
        </p:nvSpPr>
        <p:spPr/>
        <p:txBody>
          <a:bodyPr/>
          <a:lstStyle/>
          <a:p>
            <a:pPr marL="68580" indent="0">
              <a:buNone/>
            </a:pPr>
            <a:r>
              <a:rPr lang="en-US" dirty="0" smtClean="0"/>
              <a:t>	  </a:t>
            </a:r>
          </a:p>
          <a:p>
            <a:pPr marL="68580" indent="0">
              <a:buNone/>
            </a:pPr>
            <a:endParaRPr lang="en-US" dirty="0"/>
          </a:p>
          <a:p>
            <a:pPr marL="68580" indent="0">
              <a:buNone/>
            </a:pPr>
            <a:r>
              <a:rPr lang="en-US" dirty="0" smtClean="0"/>
              <a:t>The previous slides had lots of information but it would be hard for students to remember. Try using the </a:t>
            </a:r>
            <a:r>
              <a:rPr lang="en-US" dirty="0" smtClean="0">
                <a:solidFill>
                  <a:srgbClr val="FF0000"/>
                </a:solidFill>
              </a:rPr>
              <a:t>graphic organizers </a:t>
            </a:r>
            <a:r>
              <a:rPr lang="en-US" dirty="0" smtClean="0"/>
              <a:t>on the following 2 slides and have the students fill them in and add examples for each energy type. (K/U, C)</a:t>
            </a:r>
            <a:endParaRPr lang="en-CA"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3" y="1889352"/>
            <a:ext cx="720144" cy="675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071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580">
                                          <p:stCondLst>
                                            <p:cond delay="0"/>
                                          </p:stCondLst>
                                        </p:cTn>
                                        <p:tgtEl>
                                          <p:spTgt spid="4099"/>
                                        </p:tgtEl>
                                      </p:cBhvr>
                                    </p:animEffect>
                                    <p:anim calcmode="lin" valueType="num">
                                      <p:cBhvr>
                                        <p:cTn id="8" dur="1822" tmFilter="0,0; 0.14,0.36; 0.43,0.73; 0.71,0.91; 1.0,1.0">
                                          <p:stCondLst>
                                            <p:cond delay="0"/>
                                          </p:stCondLst>
                                        </p:cTn>
                                        <p:tgtEl>
                                          <p:spTgt spid="409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09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09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09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099"/>
                                        </p:tgtEl>
                                        <p:attrNameLst>
                                          <p:attrName>ppt_y</p:attrName>
                                        </p:attrNameLst>
                                      </p:cBhvr>
                                      <p:tavLst>
                                        <p:tav tm="0" fmla="#ppt_y-sin(pi*$)/81">
                                          <p:val>
                                            <p:fltVal val="0"/>
                                          </p:val>
                                        </p:tav>
                                        <p:tav tm="100000">
                                          <p:val>
                                            <p:fltVal val="1"/>
                                          </p:val>
                                        </p:tav>
                                      </p:tavLst>
                                    </p:anim>
                                    <p:animScale>
                                      <p:cBhvr>
                                        <p:cTn id="13" dur="26">
                                          <p:stCondLst>
                                            <p:cond delay="650"/>
                                          </p:stCondLst>
                                        </p:cTn>
                                        <p:tgtEl>
                                          <p:spTgt spid="4099"/>
                                        </p:tgtEl>
                                      </p:cBhvr>
                                      <p:to x="100000" y="60000"/>
                                    </p:animScale>
                                    <p:animScale>
                                      <p:cBhvr>
                                        <p:cTn id="14" dur="166" decel="50000">
                                          <p:stCondLst>
                                            <p:cond delay="676"/>
                                          </p:stCondLst>
                                        </p:cTn>
                                        <p:tgtEl>
                                          <p:spTgt spid="4099"/>
                                        </p:tgtEl>
                                      </p:cBhvr>
                                      <p:to x="100000" y="100000"/>
                                    </p:animScale>
                                    <p:animScale>
                                      <p:cBhvr>
                                        <p:cTn id="15" dur="26">
                                          <p:stCondLst>
                                            <p:cond delay="1312"/>
                                          </p:stCondLst>
                                        </p:cTn>
                                        <p:tgtEl>
                                          <p:spTgt spid="4099"/>
                                        </p:tgtEl>
                                      </p:cBhvr>
                                      <p:to x="100000" y="80000"/>
                                    </p:animScale>
                                    <p:animScale>
                                      <p:cBhvr>
                                        <p:cTn id="16" dur="166" decel="50000">
                                          <p:stCondLst>
                                            <p:cond delay="1338"/>
                                          </p:stCondLst>
                                        </p:cTn>
                                        <p:tgtEl>
                                          <p:spTgt spid="4099"/>
                                        </p:tgtEl>
                                      </p:cBhvr>
                                      <p:to x="100000" y="100000"/>
                                    </p:animScale>
                                    <p:animScale>
                                      <p:cBhvr>
                                        <p:cTn id="17" dur="26">
                                          <p:stCondLst>
                                            <p:cond delay="1642"/>
                                          </p:stCondLst>
                                        </p:cTn>
                                        <p:tgtEl>
                                          <p:spTgt spid="4099"/>
                                        </p:tgtEl>
                                      </p:cBhvr>
                                      <p:to x="100000" y="90000"/>
                                    </p:animScale>
                                    <p:animScale>
                                      <p:cBhvr>
                                        <p:cTn id="18" dur="166" decel="50000">
                                          <p:stCondLst>
                                            <p:cond delay="1668"/>
                                          </p:stCondLst>
                                        </p:cTn>
                                        <p:tgtEl>
                                          <p:spTgt spid="4099"/>
                                        </p:tgtEl>
                                      </p:cBhvr>
                                      <p:to x="100000" y="100000"/>
                                    </p:animScale>
                                    <p:animScale>
                                      <p:cBhvr>
                                        <p:cTn id="19" dur="26">
                                          <p:stCondLst>
                                            <p:cond delay="1808"/>
                                          </p:stCondLst>
                                        </p:cTn>
                                        <p:tgtEl>
                                          <p:spTgt spid="4099"/>
                                        </p:tgtEl>
                                      </p:cBhvr>
                                      <p:to x="100000" y="95000"/>
                                    </p:animScale>
                                    <p:animScale>
                                      <p:cBhvr>
                                        <p:cTn id="20" dur="166" decel="50000">
                                          <p:stCondLst>
                                            <p:cond delay="1834"/>
                                          </p:stCondLst>
                                        </p:cTn>
                                        <p:tgtEl>
                                          <p:spTgt spid="4099"/>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circle(in)">
                                      <p:cBhvr>
                                        <p:cTn id="25"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 </a:t>
            </a:r>
            <a:r>
              <a:rPr lang="en-CA" dirty="0">
                <a:solidFill>
                  <a:srgbClr val="00B0F0"/>
                </a:solidFill>
              </a:rPr>
              <a:t/>
            </a:r>
            <a:br>
              <a:rPr lang="en-CA" dirty="0">
                <a:solidFill>
                  <a:srgbClr val="00B0F0"/>
                </a:solidFill>
              </a:rPr>
            </a:br>
            <a:r>
              <a:rPr lang="en-CA" sz="3200" dirty="0">
                <a:solidFill>
                  <a:srgbClr val="FFC000"/>
                </a:solidFill>
              </a:rPr>
              <a:t>Types of Energy</a:t>
            </a:r>
            <a:endParaRPr lang="en-C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977363"/>
              </p:ext>
            </p:extLst>
          </p:nvPr>
        </p:nvGraphicFramePr>
        <p:xfrm>
          <a:off x="899592" y="1772816"/>
          <a:ext cx="7772400"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911176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 </a:t>
            </a:r>
            <a:r>
              <a:rPr lang="en-CA" dirty="0">
                <a:solidFill>
                  <a:srgbClr val="00B0F0"/>
                </a:solidFill>
              </a:rPr>
              <a:t/>
            </a:r>
            <a:br>
              <a:rPr lang="en-CA" dirty="0">
                <a:solidFill>
                  <a:srgbClr val="00B0F0"/>
                </a:solidFill>
              </a:rPr>
            </a:br>
            <a:r>
              <a:rPr lang="en-CA" sz="3200" dirty="0">
                <a:solidFill>
                  <a:srgbClr val="FFC000"/>
                </a:solidFill>
              </a:rPr>
              <a:t>Types of Energy</a:t>
            </a:r>
            <a:endParaRPr lang="en-C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69285754"/>
              </p:ext>
            </p:extLst>
          </p:nvPr>
        </p:nvGraphicFramePr>
        <p:xfrm>
          <a:off x="899592" y="1772816"/>
          <a:ext cx="7772400" cy="4536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7773608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out)">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FF00"/>
                </a:solidFill>
              </a:rPr>
              <a:t>Conservation of Energy</a:t>
            </a:r>
            <a:endParaRPr lang="en-CA" dirty="0">
              <a:solidFill>
                <a:srgbClr val="FFFF00"/>
              </a:solidFill>
            </a:endParaRPr>
          </a:p>
        </p:txBody>
      </p:sp>
      <p:sp>
        <p:nvSpPr>
          <p:cNvPr id="3" name="Content Placeholder 2"/>
          <p:cNvSpPr>
            <a:spLocks noGrp="1"/>
          </p:cNvSpPr>
          <p:nvPr>
            <p:ph idx="1"/>
          </p:nvPr>
        </p:nvSpPr>
        <p:spPr/>
        <p:txBody>
          <a:bodyPr>
            <a:normAutofit/>
          </a:bodyPr>
          <a:lstStyle/>
          <a:p>
            <a:pPr marL="68580" indent="0">
              <a:buNone/>
            </a:pPr>
            <a:endParaRPr lang="en-US" sz="2100" dirty="0" smtClean="0">
              <a:solidFill>
                <a:prstClr val="white"/>
              </a:solidFill>
            </a:endParaRPr>
          </a:p>
          <a:p>
            <a:pPr marL="68580" indent="0">
              <a:buNone/>
            </a:pPr>
            <a:r>
              <a:rPr lang="en-US" sz="2600" dirty="0" smtClean="0">
                <a:solidFill>
                  <a:srgbClr val="FFFF00"/>
                </a:solidFill>
              </a:rPr>
              <a:t>Law </a:t>
            </a:r>
            <a:r>
              <a:rPr lang="en-US" sz="2600" dirty="0">
                <a:solidFill>
                  <a:srgbClr val="FFFF00"/>
                </a:solidFill>
              </a:rPr>
              <a:t>of </a:t>
            </a:r>
            <a:r>
              <a:rPr lang="en-US" sz="2600" dirty="0" smtClean="0">
                <a:solidFill>
                  <a:srgbClr val="FFFF00"/>
                </a:solidFill>
              </a:rPr>
              <a:t>Conservation </a:t>
            </a:r>
            <a:r>
              <a:rPr lang="en-US" sz="2600" dirty="0">
                <a:solidFill>
                  <a:srgbClr val="FFFF00"/>
                </a:solidFill>
              </a:rPr>
              <a:t>of </a:t>
            </a:r>
            <a:r>
              <a:rPr lang="en-US" sz="2600" dirty="0" smtClean="0">
                <a:solidFill>
                  <a:srgbClr val="FFFF00"/>
                </a:solidFill>
              </a:rPr>
              <a:t>Energy </a:t>
            </a:r>
            <a:r>
              <a:rPr lang="en-US" sz="2600" dirty="0" smtClean="0">
                <a:solidFill>
                  <a:prstClr val="white"/>
                </a:solidFill>
              </a:rPr>
              <a:t>states that energy is neither created nor destroyed but it can transform into other forms. Therefore the total </a:t>
            </a:r>
            <a:r>
              <a:rPr lang="en-US" sz="2600" dirty="0">
                <a:solidFill>
                  <a:prstClr val="white"/>
                </a:solidFill>
              </a:rPr>
              <a:t>energy of </a:t>
            </a:r>
            <a:r>
              <a:rPr lang="en-US" sz="2600" dirty="0" smtClean="0">
                <a:solidFill>
                  <a:prstClr val="white"/>
                </a:solidFill>
              </a:rPr>
              <a:t>an isolated system </a:t>
            </a:r>
            <a:r>
              <a:rPr lang="en-US" sz="2600" dirty="0">
                <a:solidFill>
                  <a:prstClr val="white"/>
                </a:solidFill>
              </a:rPr>
              <a:t>remains </a:t>
            </a:r>
            <a:r>
              <a:rPr lang="en-US" sz="2600" dirty="0" smtClean="0">
                <a:solidFill>
                  <a:prstClr val="white"/>
                </a:solidFill>
              </a:rPr>
              <a:t>constant.</a:t>
            </a:r>
          </a:p>
          <a:p>
            <a:pPr marL="68580" indent="0">
              <a:buNone/>
            </a:pPr>
            <a:endParaRPr lang="en-US" sz="2600" dirty="0">
              <a:solidFill>
                <a:prstClr val="white"/>
              </a:solidFill>
            </a:endParaRPr>
          </a:p>
          <a:p>
            <a:pPr marL="68580" indent="0">
              <a:buNone/>
            </a:pPr>
            <a:r>
              <a:rPr lang="en-US" sz="2600" dirty="0" smtClean="0">
                <a:solidFill>
                  <a:prstClr val="white"/>
                </a:solidFill>
              </a:rPr>
              <a:t>This concept of the conservation </a:t>
            </a:r>
            <a:r>
              <a:rPr lang="en-US" sz="2600" dirty="0">
                <a:solidFill>
                  <a:prstClr val="white"/>
                </a:solidFill>
              </a:rPr>
              <a:t>of energy </a:t>
            </a:r>
            <a:r>
              <a:rPr lang="en-US" sz="2600" dirty="0" smtClean="0">
                <a:solidFill>
                  <a:prstClr val="white"/>
                </a:solidFill>
              </a:rPr>
              <a:t>is sometimes </a:t>
            </a:r>
            <a:r>
              <a:rPr lang="en-US" sz="2600" dirty="0">
                <a:solidFill>
                  <a:prstClr val="white"/>
                </a:solidFill>
              </a:rPr>
              <a:t>referred to </a:t>
            </a:r>
            <a:r>
              <a:rPr lang="en-US" sz="2600" dirty="0" smtClean="0">
                <a:solidFill>
                  <a:prstClr val="white"/>
                </a:solidFill>
              </a:rPr>
              <a:t>as:</a:t>
            </a:r>
          </a:p>
          <a:p>
            <a:pPr marL="68580" indent="0" algn="ctr">
              <a:buNone/>
            </a:pPr>
            <a:r>
              <a:rPr lang="en-US" sz="2600" dirty="0" smtClean="0">
                <a:solidFill>
                  <a:srgbClr val="FFFF00"/>
                </a:solidFill>
              </a:rPr>
              <a:t>The </a:t>
            </a:r>
            <a:r>
              <a:rPr lang="en-US" sz="2600" dirty="0">
                <a:solidFill>
                  <a:srgbClr val="FFFF00"/>
                </a:solidFill>
              </a:rPr>
              <a:t>First Law of Thermodynamics.</a:t>
            </a:r>
            <a:r>
              <a:rPr lang="en-US" sz="2600" dirty="0">
                <a:solidFill>
                  <a:prstClr val="white"/>
                </a:solidFill>
              </a:rPr>
              <a:t> </a:t>
            </a:r>
            <a:endParaRPr lang="en-CA" sz="2600" dirty="0"/>
          </a:p>
        </p:txBody>
      </p:sp>
    </p:spTree>
    <p:extLst>
      <p:ext uri="{BB962C8B-B14F-4D97-AF65-F5344CB8AC3E}">
        <p14:creationId xmlns:p14="http://schemas.microsoft.com/office/powerpoint/2010/main" val="26986971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3">
                                            <p:txEl>
                                              <p:pRg st="3" end="3"/>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Energy</a:t>
            </a:r>
            <a:endParaRPr lang="en-CA" dirty="0"/>
          </a:p>
        </p:txBody>
      </p:sp>
      <p:sp>
        <p:nvSpPr>
          <p:cNvPr id="3" name="Content Placeholder 2"/>
          <p:cNvSpPr>
            <a:spLocks noGrp="1"/>
          </p:cNvSpPr>
          <p:nvPr>
            <p:ph idx="1"/>
          </p:nvPr>
        </p:nvSpPr>
        <p:spPr/>
        <p:txBody>
          <a:bodyPr>
            <a:normAutofit/>
          </a:bodyPr>
          <a:lstStyle/>
          <a:p>
            <a:pPr marL="68580" lvl="0" indent="0">
              <a:buClr>
                <a:srgbClr val="D6ECFF"/>
              </a:buClr>
              <a:buNone/>
            </a:pPr>
            <a:r>
              <a:rPr lang="en-US" sz="2400" dirty="0">
                <a:solidFill>
                  <a:prstClr val="white"/>
                </a:solidFill>
              </a:rPr>
              <a:t>Thus, the total energy of an isolated system is always constant and when energy of one form is expended an equal amount of energy in another form is produced. </a:t>
            </a:r>
            <a:endParaRPr lang="en-US" sz="2400" dirty="0" smtClean="0">
              <a:solidFill>
                <a:prstClr val="white"/>
              </a:solidFill>
            </a:endParaRPr>
          </a:p>
          <a:p>
            <a:pPr marL="68580" lvl="0" indent="0">
              <a:buClr>
                <a:srgbClr val="D6ECFF"/>
              </a:buClr>
              <a:buNone/>
            </a:pPr>
            <a:endParaRPr lang="en-US" sz="2400" dirty="0" smtClean="0">
              <a:solidFill>
                <a:prstClr val="white"/>
              </a:solidFill>
            </a:endParaRPr>
          </a:p>
          <a:p>
            <a:pPr marL="68580" lvl="0" indent="0">
              <a:buClr>
                <a:srgbClr val="D6ECFF"/>
              </a:buClr>
              <a:buNone/>
            </a:pPr>
            <a:r>
              <a:rPr lang="en-US" sz="2400" dirty="0" smtClean="0">
                <a:solidFill>
                  <a:srgbClr val="92D050"/>
                </a:solidFill>
              </a:rPr>
              <a:t>Use the following Virtual Lab (Similar to Joule’s famous experiment) to illustrate the conservation of energy in a closed system. </a:t>
            </a:r>
            <a:r>
              <a:rPr lang="en-US" sz="2400" dirty="0" smtClean="0"/>
              <a:t>(K/U, T/I, C)</a:t>
            </a:r>
            <a:endParaRPr lang="en-US" sz="2400" dirty="0">
              <a:solidFill>
                <a:srgbClr val="92D050"/>
              </a:solidFill>
            </a:endParaRPr>
          </a:p>
          <a:p>
            <a:endParaRPr lang="en-CA" sz="1100" dirty="0" smtClean="0">
              <a:hlinkClick r:id="rId2"/>
            </a:endParaRPr>
          </a:p>
          <a:p>
            <a:pPr marL="68580" indent="0">
              <a:buNone/>
            </a:pPr>
            <a:r>
              <a:rPr lang="en-US" dirty="0" smtClean="0"/>
              <a:t>Gizmos:</a:t>
            </a:r>
            <a:endParaRPr lang="en-CA" dirty="0">
              <a:hlinkClick r:id="rId2"/>
            </a:endParaRPr>
          </a:p>
          <a:p>
            <a:pPr marL="68580" indent="0">
              <a:buNone/>
            </a:pPr>
            <a:r>
              <a:rPr lang="en-CA" sz="2600" dirty="0" smtClean="0">
                <a:solidFill>
                  <a:srgbClr val="FFC000"/>
                </a:solidFill>
                <a:hlinkClick r:id="rId2"/>
              </a:rPr>
              <a:t>http</a:t>
            </a:r>
            <a:r>
              <a:rPr lang="en-CA" sz="2600" dirty="0">
                <a:solidFill>
                  <a:srgbClr val="FFC000"/>
                </a:solidFill>
                <a:hlinkClick r:id="rId2"/>
              </a:rPr>
              <a:t>://</a:t>
            </a:r>
            <a:r>
              <a:rPr lang="en-CA" sz="2600" dirty="0" smtClean="0">
                <a:solidFill>
                  <a:srgbClr val="FFC000"/>
                </a:solidFill>
                <a:hlinkClick r:id="rId2"/>
              </a:rPr>
              <a:t>www.explorelearning.com/index.cfm?method=cResource.dspView&amp;ResourceID=416&amp;ClassID=0</a:t>
            </a:r>
            <a:r>
              <a:rPr lang="en-CA" sz="2600" dirty="0" smtClean="0">
                <a:solidFill>
                  <a:srgbClr val="FFC000"/>
                </a:solidFill>
              </a:rPr>
              <a:t> </a:t>
            </a:r>
            <a:endParaRPr lang="en-CA" sz="2600" dirty="0">
              <a:solidFill>
                <a:srgbClr val="FFC000"/>
              </a:soli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596" y="2816020"/>
            <a:ext cx="719137"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778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5" dur="500"/>
                                        <p:tgtEl>
                                          <p:spTgt spid="3">
                                            <p:txEl>
                                              <p:pRg st="2" end="2"/>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8" dur="500"/>
                                        <p:tgtEl>
                                          <p:spTgt spid="3">
                                            <p:txEl>
                                              <p:pRg st="4" end="4"/>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Energy</a:t>
            </a:r>
            <a:endParaRPr lang="en-CA" dirty="0"/>
          </a:p>
        </p:txBody>
      </p:sp>
      <p:sp>
        <p:nvSpPr>
          <p:cNvPr id="3" name="Content Placeholder 2"/>
          <p:cNvSpPr>
            <a:spLocks noGrp="1"/>
          </p:cNvSpPr>
          <p:nvPr>
            <p:ph idx="1"/>
          </p:nvPr>
        </p:nvSpPr>
        <p:spPr/>
        <p:txBody>
          <a:bodyPr/>
          <a:lstStyle/>
          <a:p>
            <a:pPr marL="68580" indent="0">
              <a:buNone/>
            </a:pPr>
            <a:r>
              <a:rPr lang="en-US" dirty="0" smtClean="0"/>
              <a:t>Energy can transform from most forms into most other forms. Have the students give examples for each of the sample transformations on the next slide. Some sample answers are in </a:t>
            </a:r>
            <a:r>
              <a:rPr lang="en-US" dirty="0" smtClean="0">
                <a:solidFill>
                  <a:srgbClr val="00B050"/>
                </a:solidFill>
              </a:rPr>
              <a:t>green</a:t>
            </a:r>
            <a:r>
              <a:rPr lang="en-US" dirty="0" smtClean="0"/>
              <a:t>. (C, A)</a:t>
            </a:r>
            <a:endParaRPr lang="en-C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253087">
            <a:off x="5806111" y="3608179"/>
            <a:ext cx="2103423" cy="3096344"/>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50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Energy</a:t>
            </a:r>
            <a:endParaRPr lang="en-CA" dirty="0"/>
          </a:p>
        </p:txBody>
      </p:sp>
      <p:sp>
        <p:nvSpPr>
          <p:cNvPr id="3" name="Content Placeholder 2"/>
          <p:cNvSpPr>
            <a:spLocks noGrp="1"/>
          </p:cNvSpPr>
          <p:nvPr>
            <p:ph idx="1"/>
          </p:nvPr>
        </p:nvSpPr>
        <p:spPr/>
        <p:txBody>
          <a:bodyPr>
            <a:normAutofit fontScale="85000" lnSpcReduction="20000"/>
          </a:bodyPr>
          <a:lstStyle/>
          <a:p>
            <a:pPr marL="582930" indent="-514350">
              <a:buFont typeface="+mj-lt"/>
              <a:buAutoNum type="arabicPeriod"/>
            </a:pPr>
            <a:r>
              <a:rPr lang="en-US" dirty="0" smtClean="0"/>
              <a:t>Electrical </a:t>
            </a:r>
            <a:r>
              <a:rPr lang="en-US" dirty="0"/>
              <a:t>energy into sound and light energy</a:t>
            </a:r>
            <a:r>
              <a:rPr lang="en-US" dirty="0" smtClean="0"/>
              <a:t>.                </a:t>
            </a:r>
            <a:r>
              <a:rPr lang="en-US" dirty="0" smtClean="0">
                <a:solidFill>
                  <a:srgbClr val="92D050"/>
                </a:solidFill>
              </a:rPr>
              <a:t>( television) </a:t>
            </a:r>
            <a:endParaRPr lang="en-US" dirty="0">
              <a:solidFill>
                <a:srgbClr val="92D050"/>
              </a:solidFill>
            </a:endParaRPr>
          </a:p>
          <a:p>
            <a:pPr marL="582930" indent="-514350">
              <a:buFont typeface="+mj-lt"/>
              <a:buAutoNum type="arabicPeriod"/>
            </a:pPr>
            <a:r>
              <a:rPr lang="en-US" dirty="0" smtClean="0"/>
              <a:t>Electrical </a:t>
            </a:r>
            <a:r>
              <a:rPr lang="en-US" dirty="0"/>
              <a:t>energy into thermal energy and light. </a:t>
            </a:r>
            <a:r>
              <a:rPr lang="en-US" dirty="0" smtClean="0">
                <a:solidFill>
                  <a:srgbClr val="92D050"/>
                </a:solidFill>
              </a:rPr>
              <a:t>(toaster) </a:t>
            </a:r>
            <a:endParaRPr lang="en-US" dirty="0">
              <a:solidFill>
                <a:srgbClr val="92D050"/>
              </a:solidFill>
            </a:endParaRPr>
          </a:p>
          <a:p>
            <a:pPr marL="582930" indent="-514350">
              <a:buFont typeface="+mj-lt"/>
              <a:buAutoNum type="arabicPeriod"/>
            </a:pPr>
            <a:r>
              <a:rPr lang="en-US" dirty="0" smtClean="0"/>
              <a:t>Chemical </a:t>
            </a:r>
            <a:r>
              <a:rPr lang="en-US" dirty="0"/>
              <a:t>energy from fuel into thermal energy and </a:t>
            </a:r>
            <a:r>
              <a:rPr lang="en-US" dirty="0" smtClean="0"/>
              <a:t>mechanical energy. </a:t>
            </a:r>
            <a:r>
              <a:rPr lang="en-US" dirty="0" smtClean="0">
                <a:solidFill>
                  <a:srgbClr val="92D050"/>
                </a:solidFill>
              </a:rPr>
              <a:t>(car)</a:t>
            </a:r>
            <a:endParaRPr lang="en-US" dirty="0">
              <a:solidFill>
                <a:srgbClr val="92D050"/>
              </a:solidFill>
            </a:endParaRPr>
          </a:p>
          <a:p>
            <a:pPr marL="582930" indent="-514350">
              <a:buFont typeface="+mj-lt"/>
              <a:buAutoNum type="arabicPeriod"/>
            </a:pPr>
            <a:r>
              <a:rPr lang="en-US" dirty="0" smtClean="0"/>
              <a:t>Chemical </a:t>
            </a:r>
            <a:r>
              <a:rPr lang="en-US" dirty="0"/>
              <a:t>energy from batteries into light energy</a:t>
            </a:r>
            <a:r>
              <a:rPr lang="en-US" dirty="0" smtClean="0"/>
              <a:t>. </a:t>
            </a:r>
            <a:r>
              <a:rPr lang="en-US" dirty="0" smtClean="0">
                <a:solidFill>
                  <a:srgbClr val="92D050"/>
                </a:solidFill>
              </a:rPr>
              <a:t>(flashlight)</a:t>
            </a:r>
            <a:endParaRPr lang="en-US" dirty="0">
              <a:solidFill>
                <a:srgbClr val="92D050"/>
              </a:solidFill>
            </a:endParaRPr>
          </a:p>
          <a:p>
            <a:pPr marL="582930" indent="-514350">
              <a:buFont typeface="+mj-lt"/>
              <a:buAutoNum type="arabicPeriod"/>
            </a:pPr>
            <a:r>
              <a:rPr lang="en-US" dirty="0" smtClean="0"/>
              <a:t>Light </a:t>
            </a:r>
            <a:r>
              <a:rPr lang="en-US" dirty="0"/>
              <a:t>energy </a:t>
            </a:r>
            <a:r>
              <a:rPr lang="en-US" dirty="0" smtClean="0"/>
              <a:t>into </a:t>
            </a:r>
            <a:r>
              <a:rPr lang="en-US" dirty="0"/>
              <a:t>electrical </a:t>
            </a:r>
            <a:r>
              <a:rPr lang="en-US" dirty="0" smtClean="0"/>
              <a:t>energy. </a:t>
            </a:r>
            <a:r>
              <a:rPr lang="en-US" dirty="0" smtClean="0">
                <a:solidFill>
                  <a:srgbClr val="92D050"/>
                </a:solidFill>
              </a:rPr>
              <a:t>(solar panels)</a:t>
            </a:r>
            <a:endParaRPr lang="en-US" dirty="0">
              <a:solidFill>
                <a:srgbClr val="92D050"/>
              </a:solidFill>
            </a:endParaRPr>
          </a:p>
          <a:p>
            <a:pPr marL="582930" indent="-514350">
              <a:buFont typeface="+mj-lt"/>
              <a:buAutoNum type="arabicPeriod"/>
            </a:pPr>
            <a:r>
              <a:rPr lang="en-US" dirty="0" smtClean="0"/>
              <a:t>Chemical </a:t>
            </a:r>
            <a:r>
              <a:rPr lang="en-US" dirty="0"/>
              <a:t>energy stored in wood into thermal </a:t>
            </a:r>
            <a:r>
              <a:rPr lang="en-US" dirty="0" smtClean="0"/>
              <a:t>energy. </a:t>
            </a:r>
            <a:r>
              <a:rPr lang="en-US" dirty="0" smtClean="0">
                <a:solidFill>
                  <a:srgbClr val="92D050"/>
                </a:solidFill>
              </a:rPr>
              <a:t>(fire)</a:t>
            </a:r>
            <a:endParaRPr lang="en-US" dirty="0">
              <a:solidFill>
                <a:srgbClr val="92D050"/>
              </a:solidFill>
            </a:endParaRPr>
          </a:p>
          <a:p>
            <a:pPr marL="582930" indent="-514350">
              <a:buFont typeface="+mj-lt"/>
              <a:buAutoNum type="arabicPeriod"/>
            </a:pPr>
            <a:r>
              <a:rPr lang="en-US" dirty="0" smtClean="0"/>
              <a:t>Gravitational energy into electrical energy. </a:t>
            </a:r>
            <a:r>
              <a:rPr lang="en-US" dirty="0" smtClean="0">
                <a:solidFill>
                  <a:srgbClr val="92D050"/>
                </a:solidFill>
              </a:rPr>
              <a:t>(hydro)</a:t>
            </a:r>
            <a:endParaRPr lang="en-CA" dirty="0">
              <a:solidFill>
                <a:srgbClr val="92D050"/>
              </a:solidFill>
            </a:endParaRPr>
          </a:p>
        </p:txBody>
      </p:sp>
    </p:spTree>
    <p:extLst>
      <p:ext uri="{BB962C8B-B14F-4D97-AF65-F5344CB8AC3E}">
        <p14:creationId xmlns:p14="http://schemas.microsoft.com/office/powerpoint/2010/main" val="22049874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Energy</a:t>
            </a:r>
            <a:endParaRPr lang="en-CA" dirty="0"/>
          </a:p>
        </p:txBody>
      </p:sp>
      <p:sp>
        <p:nvSpPr>
          <p:cNvPr id="3" name="Content Placeholder 2"/>
          <p:cNvSpPr>
            <a:spLocks noGrp="1"/>
          </p:cNvSpPr>
          <p:nvPr>
            <p:ph idx="1"/>
          </p:nvPr>
        </p:nvSpPr>
        <p:spPr/>
        <p:txBody>
          <a:bodyPr>
            <a:normAutofit fontScale="92500" lnSpcReduction="10000"/>
          </a:bodyPr>
          <a:lstStyle/>
          <a:p>
            <a:pPr marL="68580" indent="0">
              <a:buNone/>
            </a:pPr>
            <a:r>
              <a:rPr lang="en-US" dirty="0" smtClean="0"/>
              <a:t>Consider a roller coaster. . . .</a:t>
            </a:r>
          </a:p>
          <a:p>
            <a:pPr marL="68580" indent="0">
              <a:buNone/>
            </a:pPr>
            <a:endParaRPr lang="en-US" dirty="0"/>
          </a:p>
          <a:p>
            <a:pPr marL="68580" indent="0">
              <a:buNone/>
            </a:pPr>
            <a:endParaRPr lang="en-US" dirty="0" smtClean="0"/>
          </a:p>
          <a:p>
            <a:pPr marL="68580" indent="0">
              <a:buNone/>
            </a:pPr>
            <a:endParaRPr lang="en-US" dirty="0"/>
          </a:p>
          <a:p>
            <a:pPr marL="68580" indent="0">
              <a:buNone/>
            </a:pPr>
            <a:endParaRPr lang="en-US" dirty="0" smtClean="0"/>
          </a:p>
          <a:p>
            <a:pPr marL="68580" indent="0">
              <a:buNone/>
            </a:pPr>
            <a:endParaRPr lang="en-US" dirty="0"/>
          </a:p>
          <a:p>
            <a:pPr marL="68580" indent="0">
              <a:buNone/>
            </a:pPr>
            <a:endParaRPr lang="en-US" dirty="0" smtClean="0"/>
          </a:p>
          <a:p>
            <a:pPr marL="68580" indent="0">
              <a:buNone/>
            </a:pPr>
            <a:r>
              <a:rPr lang="en-US" sz="2600" dirty="0" smtClean="0"/>
              <a:t>Roller coasters are useful in showing transfers of energy between </a:t>
            </a:r>
            <a:r>
              <a:rPr lang="en-US" sz="2600" i="1" dirty="0" smtClean="0"/>
              <a:t>Gravitational Potential Energy </a:t>
            </a:r>
            <a:r>
              <a:rPr lang="en-US" sz="2600" dirty="0" smtClean="0"/>
              <a:t>and </a:t>
            </a:r>
            <a:r>
              <a:rPr lang="en-US" sz="2600" i="1" dirty="0" smtClean="0"/>
              <a:t>Kinetic Energy</a:t>
            </a:r>
            <a:r>
              <a:rPr lang="en-US" sz="2600" dirty="0" smtClean="0"/>
              <a:t>.  </a:t>
            </a:r>
            <a:r>
              <a:rPr lang="en-US" sz="2600" dirty="0" smtClean="0">
                <a:solidFill>
                  <a:srgbClr val="FFFF00"/>
                </a:solidFill>
              </a:rPr>
              <a:t>Our virtual lab is on the next slide.</a:t>
            </a:r>
          </a:p>
          <a:p>
            <a:pPr marL="68580" indent="0">
              <a:buNone/>
            </a:pPr>
            <a:endParaRPr lang="en-CA" sz="2600" dirty="0">
              <a:solidFill>
                <a:srgbClr val="FFFF00"/>
              </a:solidFill>
            </a:endParaRPr>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rot="20733548">
            <a:off x="989966" y="2469250"/>
            <a:ext cx="3570803" cy="233218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BEBA8EAE-BF5A-486C-A8C5-ECC9F3942E4B}">
                <a14:imgProps xmlns:a14="http://schemas.microsoft.com/office/drawing/2010/main">
                  <a14:imgLayer r:embed="rId5">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rot="876874">
            <a:off x="6178408" y="1713677"/>
            <a:ext cx="2609850" cy="17526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a:extLst>
              <a:ext uri="{BEBA8EAE-BF5A-486C-A8C5-ECC9F3942E4B}">
                <a14:imgProps xmlns:a14="http://schemas.microsoft.com/office/drawing/2010/main">
                  <a14:imgLayer r:embed="rId7">
                    <a14:imgEffect>
                      <a14:artisticTexturizer/>
                    </a14:imgEffect>
                  </a14:imgLayer>
                </a14:imgProps>
              </a:ext>
              <a:ext uri="{28A0092B-C50C-407E-A947-70E740481C1C}">
                <a14:useLocalDpi xmlns:a14="http://schemas.microsoft.com/office/drawing/2010/main" val="0"/>
              </a:ext>
            </a:extLst>
          </a:blip>
          <a:srcRect/>
          <a:stretch>
            <a:fillRect/>
          </a:stretch>
        </p:blipFill>
        <p:spPr bwMode="auto">
          <a:xfrm>
            <a:off x="4722166" y="3140968"/>
            <a:ext cx="2466975" cy="184785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2300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6" presetClass="entr" presetSubtype="32"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circle(out)">
                                      <p:cBhvr>
                                        <p:cTn id="15" dur="500"/>
                                        <p:tgtEl>
                                          <p:spTgt spid="1026"/>
                                        </p:tgtEl>
                                      </p:cBhvr>
                                    </p:animEffect>
                                  </p:childTnLst>
                                </p:cTn>
                              </p:par>
                            </p:childTnLst>
                          </p:cTn>
                        </p:par>
                        <p:par>
                          <p:cTn id="16" fill="hold">
                            <p:stCondLst>
                              <p:cond delay="500"/>
                            </p:stCondLst>
                            <p:childTnLst>
                              <p:par>
                                <p:cTn id="17" presetID="6" presetClass="entr" presetSubtype="32" fill="hold" nodeType="afterEffect">
                                  <p:stCondLst>
                                    <p:cond delay="0"/>
                                  </p:stCondLst>
                                  <p:childTnLst>
                                    <p:set>
                                      <p:cBhvr>
                                        <p:cTn id="18" dur="1" fill="hold">
                                          <p:stCondLst>
                                            <p:cond delay="0"/>
                                          </p:stCondLst>
                                        </p:cTn>
                                        <p:tgtEl>
                                          <p:spTgt spid="1027"/>
                                        </p:tgtEl>
                                        <p:attrNameLst>
                                          <p:attrName>style.visibility</p:attrName>
                                        </p:attrNameLst>
                                      </p:cBhvr>
                                      <p:to>
                                        <p:strVal val="visible"/>
                                      </p:to>
                                    </p:set>
                                    <p:animEffect transition="in" filter="circle(out)">
                                      <p:cBhvr>
                                        <p:cTn id="19" dur="500"/>
                                        <p:tgtEl>
                                          <p:spTgt spid="1027"/>
                                        </p:tgtEl>
                                      </p:cBhvr>
                                    </p:animEffect>
                                  </p:childTnLst>
                                </p:cTn>
                              </p:par>
                            </p:childTnLst>
                          </p:cTn>
                        </p:par>
                        <p:par>
                          <p:cTn id="20" fill="hold">
                            <p:stCondLst>
                              <p:cond delay="1000"/>
                            </p:stCondLst>
                            <p:childTnLst>
                              <p:par>
                                <p:cTn id="21" presetID="6" presetClass="entr" presetSubtype="32" fill="hold" nodeType="after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circle(out)">
                                      <p:cBhvr>
                                        <p:cTn id="23" dur="500"/>
                                        <p:tgtEl>
                                          <p:spTgt spid="1028"/>
                                        </p:tgtEl>
                                      </p:cBhvr>
                                    </p:animEffec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1000"/>
                                        <p:tgtEl>
                                          <p:spTgt spid="3">
                                            <p:txEl>
                                              <p:pRg st="7" end="7"/>
                                            </p:txEl>
                                          </p:spTgt>
                                        </p:tgtEl>
                                      </p:cBhvr>
                                    </p:animEffect>
                                    <p:anim calcmode="lin" valueType="num">
                                      <p:cBhvr>
                                        <p:cTn id="29"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72720"/>
          </a:xfrm>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t/>
            </a:r>
            <a:br>
              <a:rPr lang="en-CA" dirty="0" smtClean="0"/>
            </a:br>
            <a:endParaRPr lang="en-CA" dirty="0"/>
          </a:p>
        </p:txBody>
      </p:sp>
      <p:sp>
        <p:nvSpPr>
          <p:cNvPr id="3" name="Content Placeholder 2"/>
          <p:cNvSpPr>
            <a:spLocks noGrp="1"/>
          </p:cNvSpPr>
          <p:nvPr>
            <p:ph idx="1"/>
          </p:nvPr>
        </p:nvSpPr>
        <p:spPr>
          <a:xfrm>
            <a:off x="914400" y="1340768"/>
            <a:ext cx="7772400" cy="5014792"/>
          </a:xfrm>
          <a:solidFill>
            <a:schemeClr val="tx2">
              <a:lumMod val="90000"/>
            </a:schemeClr>
          </a:solidFill>
        </p:spPr>
        <p:style>
          <a:lnRef idx="1">
            <a:schemeClr val="dk1"/>
          </a:lnRef>
          <a:fillRef idx="2">
            <a:schemeClr val="dk1"/>
          </a:fillRef>
          <a:effectRef idx="1">
            <a:schemeClr val="dk1"/>
          </a:effectRef>
          <a:fontRef idx="minor">
            <a:schemeClr val="dk1"/>
          </a:fontRef>
        </p:style>
        <p:txBody>
          <a:bodyPr>
            <a:normAutofit/>
          </a:bodyPr>
          <a:lstStyle/>
          <a:p>
            <a:pPr marL="68580" indent="0">
              <a:buNone/>
            </a:pPr>
            <a:r>
              <a:rPr lang="en-US" sz="3200" dirty="0" smtClean="0">
                <a:solidFill>
                  <a:schemeClr val="bg1"/>
                </a:solidFill>
                <a:latin typeface="Comic Sans MS" pitchFamily="66" charset="0"/>
              </a:rPr>
              <a:t>Glossary of icons you’ll see</a:t>
            </a:r>
            <a:r>
              <a:rPr lang="en-US" dirty="0" smtClean="0"/>
              <a:t>: </a:t>
            </a:r>
          </a:p>
          <a:p>
            <a:pPr marL="68580" indent="0">
              <a:buNone/>
            </a:pPr>
            <a:endParaRPr lang="en-US" sz="1600" dirty="0" smtClean="0"/>
          </a:p>
          <a:p>
            <a:pPr marL="68580" indent="0">
              <a:buNone/>
            </a:pPr>
            <a:endParaRPr lang="en-US" sz="1600" dirty="0" smtClean="0"/>
          </a:p>
          <a:p>
            <a:pPr marL="68580" indent="0">
              <a:buNone/>
            </a:pPr>
            <a:r>
              <a:rPr lang="en-US" dirty="0" smtClean="0"/>
              <a:t>	    -  Class involvement </a:t>
            </a:r>
          </a:p>
          <a:p>
            <a:pPr marL="68580" indent="0">
              <a:buNone/>
            </a:pPr>
            <a:endParaRPr lang="en-US" dirty="0" smtClean="0"/>
          </a:p>
          <a:p>
            <a:pPr marL="68580" indent="0">
              <a:buNone/>
            </a:pPr>
            <a:r>
              <a:rPr lang="en-US" dirty="0" smtClean="0"/>
              <a:t>	     -  Teacher insights</a:t>
            </a:r>
            <a:endParaRPr lang="en-US" dirty="0"/>
          </a:p>
          <a:p>
            <a:pPr marL="68580" indent="0">
              <a:buNone/>
            </a:pPr>
            <a:endParaRPr lang="en-US" dirty="0" smtClean="0"/>
          </a:p>
          <a:p>
            <a:pPr marL="68580" indent="0">
              <a:buNone/>
            </a:pPr>
            <a:r>
              <a:rPr lang="en-US" dirty="0" smtClean="0"/>
              <a:t>	</a:t>
            </a:r>
            <a:endParaRPr lang="en-US"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5247" y="2636912"/>
            <a:ext cx="515127" cy="48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7391" y="3779280"/>
            <a:ext cx="810840" cy="55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58380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barn(inVertic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arn(inVertic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Energy</a:t>
            </a:r>
            <a:endParaRPr lang="en-CA" dirty="0"/>
          </a:p>
        </p:txBody>
      </p:sp>
      <p:sp>
        <p:nvSpPr>
          <p:cNvPr id="3" name="Content Placeholder 2"/>
          <p:cNvSpPr>
            <a:spLocks noGrp="1"/>
          </p:cNvSpPr>
          <p:nvPr>
            <p:ph idx="1"/>
          </p:nvPr>
        </p:nvSpPr>
        <p:spPr>
          <a:xfrm>
            <a:off x="914400" y="1783560"/>
            <a:ext cx="7772400" cy="4813792"/>
          </a:xfrm>
        </p:spPr>
        <p:txBody>
          <a:bodyPr>
            <a:normAutofit fontScale="92500" lnSpcReduction="20000"/>
          </a:bodyPr>
          <a:lstStyle/>
          <a:p>
            <a:pPr marL="68580" indent="0">
              <a:buNone/>
            </a:pPr>
            <a:endParaRPr lang="en-US" sz="900" dirty="0" smtClean="0"/>
          </a:p>
          <a:p>
            <a:pPr marL="68580" indent="0">
              <a:lnSpc>
                <a:spcPct val="110000"/>
              </a:lnSpc>
              <a:spcBef>
                <a:spcPts val="0"/>
              </a:spcBef>
              <a:buNone/>
            </a:pPr>
            <a:r>
              <a:rPr lang="en-US" sz="2400" dirty="0" smtClean="0"/>
              <a:t>Students </a:t>
            </a:r>
            <a:r>
              <a:rPr lang="en-US" sz="2400" dirty="0"/>
              <a:t>should understand the following formula in a qualitative sense. </a:t>
            </a:r>
            <a:r>
              <a:rPr lang="en-US" sz="2400" dirty="0" smtClean="0">
                <a:solidFill>
                  <a:srgbClr val="FFC000"/>
                </a:solidFill>
              </a:rPr>
              <a:t>W</a:t>
            </a:r>
            <a:r>
              <a:rPr lang="en-US" sz="1900" dirty="0" smtClean="0">
                <a:solidFill>
                  <a:srgbClr val="FFC000"/>
                </a:solidFill>
              </a:rPr>
              <a:t>external</a:t>
            </a:r>
            <a:r>
              <a:rPr lang="en-US" sz="2400" dirty="0" smtClean="0">
                <a:solidFill>
                  <a:srgbClr val="FFC000"/>
                </a:solidFill>
              </a:rPr>
              <a:t> </a:t>
            </a:r>
            <a:r>
              <a:rPr lang="en-US" sz="2400" dirty="0" smtClean="0"/>
              <a:t>is the transformation of kinetic energy into heat (friction of wheels</a:t>
            </a:r>
            <a:r>
              <a:rPr lang="en-US" sz="2400" dirty="0"/>
              <a:t>, wind, etc.) </a:t>
            </a:r>
            <a:r>
              <a:rPr lang="en-US" sz="2400" dirty="0" smtClean="0"/>
              <a:t>It works </a:t>
            </a:r>
            <a:r>
              <a:rPr lang="en-US" sz="2400" dirty="0"/>
              <a:t>against the forward motion of the roller </a:t>
            </a:r>
            <a:r>
              <a:rPr lang="en-US" sz="2400" dirty="0" smtClean="0"/>
              <a:t>coaster and would be </a:t>
            </a:r>
            <a:r>
              <a:rPr lang="en-US" sz="2400" dirty="0" smtClean="0">
                <a:solidFill>
                  <a:srgbClr val="FF0000"/>
                </a:solidFill>
              </a:rPr>
              <a:t>negative</a:t>
            </a:r>
            <a:r>
              <a:rPr lang="en-US" sz="2400" dirty="0" smtClean="0"/>
              <a:t>.</a:t>
            </a:r>
          </a:p>
          <a:p>
            <a:pPr marL="68580" indent="0">
              <a:lnSpc>
                <a:spcPct val="110000"/>
              </a:lnSpc>
              <a:spcBef>
                <a:spcPts val="0"/>
              </a:spcBef>
              <a:buNone/>
            </a:pPr>
            <a:endParaRPr lang="en-US" sz="2400" dirty="0" smtClean="0"/>
          </a:p>
          <a:p>
            <a:pPr marL="68580" indent="0" algn="ctr">
              <a:lnSpc>
                <a:spcPct val="110000"/>
              </a:lnSpc>
              <a:spcBef>
                <a:spcPts val="0"/>
              </a:spcBef>
              <a:buNone/>
            </a:pPr>
            <a:r>
              <a:rPr lang="en-US" sz="2600" dirty="0" smtClean="0">
                <a:solidFill>
                  <a:srgbClr val="FFC000"/>
                </a:solidFill>
              </a:rPr>
              <a:t>KE</a:t>
            </a:r>
            <a:r>
              <a:rPr lang="en-US" sz="2200" dirty="0" smtClean="0">
                <a:solidFill>
                  <a:srgbClr val="FFC000"/>
                </a:solidFill>
              </a:rPr>
              <a:t>initial</a:t>
            </a:r>
            <a:r>
              <a:rPr lang="en-US" sz="2600" dirty="0" smtClean="0">
                <a:solidFill>
                  <a:srgbClr val="FFC000"/>
                </a:solidFill>
              </a:rPr>
              <a:t> </a:t>
            </a:r>
            <a:r>
              <a:rPr lang="en-US" sz="2600" dirty="0">
                <a:solidFill>
                  <a:srgbClr val="FFC000"/>
                </a:solidFill>
              </a:rPr>
              <a:t>+ PE</a:t>
            </a:r>
            <a:r>
              <a:rPr lang="en-US" sz="2200" dirty="0">
                <a:solidFill>
                  <a:srgbClr val="FFC000"/>
                </a:solidFill>
              </a:rPr>
              <a:t>initial</a:t>
            </a:r>
            <a:r>
              <a:rPr lang="en-US" sz="2600" dirty="0">
                <a:solidFill>
                  <a:srgbClr val="FFC000"/>
                </a:solidFill>
              </a:rPr>
              <a:t> + W</a:t>
            </a:r>
            <a:r>
              <a:rPr lang="en-US" sz="2200" dirty="0">
                <a:solidFill>
                  <a:srgbClr val="FFC000"/>
                </a:solidFill>
              </a:rPr>
              <a:t>external</a:t>
            </a:r>
            <a:r>
              <a:rPr lang="en-US" sz="2600" dirty="0">
                <a:solidFill>
                  <a:srgbClr val="FFC000"/>
                </a:solidFill>
              </a:rPr>
              <a:t> = KE</a:t>
            </a:r>
            <a:r>
              <a:rPr lang="en-US" sz="2200" dirty="0">
                <a:solidFill>
                  <a:srgbClr val="FFC000"/>
                </a:solidFill>
              </a:rPr>
              <a:t>final</a:t>
            </a:r>
            <a:r>
              <a:rPr lang="en-US" sz="2600" dirty="0">
                <a:solidFill>
                  <a:srgbClr val="FFC000"/>
                </a:solidFill>
              </a:rPr>
              <a:t> + PE</a:t>
            </a:r>
            <a:r>
              <a:rPr lang="en-US" sz="2200" dirty="0">
                <a:solidFill>
                  <a:srgbClr val="FFC000"/>
                </a:solidFill>
              </a:rPr>
              <a:t>final</a:t>
            </a:r>
          </a:p>
          <a:p>
            <a:pPr marL="68580" indent="0">
              <a:lnSpc>
                <a:spcPct val="110000"/>
              </a:lnSpc>
              <a:spcBef>
                <a:spcPts val="0"/>
              </a:spcBef>
              <a:buNone/>
            </a:pPr>
            <a:endParaRPr lang="en-US" sz="2400" dirty="0"/>
          </a:p>
          <a:p>
            <a:pPr marL="68580" indent="0">
              <a:lnSpc>
                <a:spcPct val="110000"/>
              </a:lnSpc>
              <a:spcBef>
                <a:spcPts val="0"/>
              </a:spcBef>
              <a:buNone/>
            </a:pPr>
            <a:r>
              <a:rPr lang="en-US" sz="2400" dirty="0" smtClean="0">
                <a:solidFill>
                  <a:srgbClr val="00B050"/>
                </a:solidFill>
              </a:rPr>
              <a:t>	Use the Roller Coaster lab below to illustrate how  energy 	transfers back and forth in a system (scroll down on the web page to play). </a:t>
            </a:r>
            <a:r>
              <a:rPr lang="en-US" sz="2400" dirty="0" smtClean="0"/>
              <a:t>Have students measure, record and graph the amount and type of energy levels at each stoppage. (T/I, C, A) </a:t>
            </a:r>
          </a:p>
          <a:p>
            <a:pPr marL="68580" indent="0">
              <a:lnSpc>
                <a:spcPct val="110000"/>
              </a:lnSpc>
              <a:spcBef>
                <a:spcPts val="0"/>
              </a:spcBef>
              <a:buNone/>
            </a:pPr>
            <a:r>
              <a:rPr lang="en-US" sz="2400" dirty="0" smtClean="0"/>
              <a:t> </a:t>
            </a:r>
          </a:p>
          <a:p>
            <a:pPr marL="68580" indent="0">
              <a:buNone/>
            </a:pPr>
            <a:r>
              <a:rPr lang="en-CA" dirty="0" smtClean="0">
                <a:hlinkClick r:id="rId2"/>
              </a:rPr>
              <a:t>http</a:t>
            </a:r>
            <a:r>
              <a:rPr lang="en-CA" dirty="0">
                <a:hlinkClick r:id="rId2"/>
              </a:rPr>
              <a:t>://</a:t>
            </a:r>
            <a:r>
              <a:rPr lang="en-CA" dirty="0" smtClean="0">
                <a:hlinkClick r:id="rId2"/>
              </a:rPr>
              <a:t>science.howstuffworks.com/engineering/structural/roller-coaster3.htm</a:t>
            </a:r>
            <a:r>
              <a:rPr lang="en-CA" dirty="0" smtClean="0"/>
              <a:t> </a:t>
            </a:r>
            <a:endParaRPr lang="en-C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839145"/>
            <a:ext cx="719137"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96653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1000"/>
                                        <p:tgtEl>
                                          <p:spTgt spid="3">
                                            <p:txEl>
                                              <p:pRg st="5" end="5"/>
                                            </p:txEl>
                                          </p:spTgt>
                                        </p:tgtEl>
                                      </p:cBhvr>
                                    </p:animEffect>
                                    <p:anim calcmode="lin" valueType="num">
                                      <p:cBhvr>
                                        <p:cTn id="2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1000"/>
                                        <p:tgtEl>
                                          <p:spTgt spid="3">
                                            <p:txEl>
                                              <p:pRg st="6" end="6"/>
                                            </p:txEl>
                                          </p:spTgt>
                                        </p:tgtEl>
                                      </p:cBhvr>
                                    </p:animEffect>
                                    <p:anim calcmode="lin" valueType="num">
                                      <p:cBhvr>
                                        <p:cTn id="31"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fade">
                                      <p:cBhvr>
                                        <p:cTn id="35" dur="1000"/>
                                        <p:tgtEl>
                                          <p:spTgt spid="3">
                                            <p:txEl>
                                              <p:pRg st="7" end="7"/>
                                            </p:txEl>
                                          </p:spTgt>
                                        </p:tgtEl>
                                      </p:cBhvr>
                                    </p:animEffect>
                                    <p:anim calcmode="lin" valueType="num">
                                      <p:cBhvr>
                                        <p:cTn id="3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a:t>
            </a:r>
            <a:r>
              <a:rPr lang="en-CA" sz="3200" dirty="0" smtClean="0">
                <a:solidFill>
                  <a:srgbClr val="FFFF00"/>
                </a:solidFill>
              </a:rPr>
              <a:t>Energy - Myths</a:t>
            </a:r>
            <a:endParaRPr lang="en-CA" dirty="0"/>
          </a:p>
        </p:txBody>
      </p:sp>
      <p:sp>
        <p:nvSpPr>
          <p:cNvPr id="3" name="Content Placeholder 2"/>
          <p:cNvSpPr>
            <a:spLocks noGrp="1"/>
          </p:cNvSpPr>
          <p:nvPr>
            <p:ph idx="1"/>
          </p:nvPr>
        </p:nvSpPr>
        <p:spPr/>
        <p:txBody>
          <a:bodyPr>
            <a:normAutofit lnSpcReduction="10000"/>
          </a:bodyPr>
          <a:lstStyle/>
          <a:p>
            <a:pPr marL="68580" indent="0">
              <a:buNone/>
            </a:pPr>
            <a:r>
              <a:rPr lang="en-US" sz="3200" spc="200" dirty="0" smtClean="0">
                <a:solidFill>
                  <a:srgbClr val="FF0000"/>
                </a:solidFill>
              </a:rPr>
              <a:t>	</a:t>
            </a:r>
            <a:r>
              <a:rPr lang="en-US" sz="2400" dirty="0" smtClean="0">
                <a:solidFill>
                  <a:srgbClr val="92D050"/>
                </a:solidFill>
                <a:latin typeface="Calibri" pitchFamily="34" charset="0"/>
                <a:cs typeface="Calibri" pitchFamily="34" charset="0"/>
              </a:rPr>
              <a:t>The following is a great assessment of learning chance. Have the students write true or false after each of these and why they think it is so. Later use a whole class discussion to examine them. </a:t>
            </a:r>
            <a:r>
              <a:rPr lang="en-US" sz="2400" dirty="0" smtClean="0">
                <a:latin typeface="Calibri" pitchFamily="34" charset="0"/>
                <a:cs typeface="Calibri" pitchFamily="34" charset="0"/>
              </a:rPr>
              <a:t>(T/I, C, A)</a:t>
            </a:r>
            <a:endParaRPr lang="en-US" sz="3200" dirty="0" smtClean="0">
              <a:latin typeface="Calibri" pitchFamily="34" charset="0"/>
              <a:cs typeface="Calibri" pitchFamily="34" charset="0"/>
            </a:endParaRPr>
          </a:p>
          <a:p>
            <a:pPr marL="68580" indent="0" algn="ctr">
              <a:buNone/>
            </a:pPr>
            <a:r>
              <a:rPr lang="en-US" sz="3200" spc="200" dirty="0" smtClean="0">
                <a:solidFill>
                  <a:srgbClr val="FF0000"/>
                </a:solidFill>
              </a:rPr>
              <a:t>Myths</a:t>
            </a:r>
          </a:p>
          <a:p>
            <a:pPr>
              <a:buFont typeface="+mj-lt"/>
              <a:buAutoNum type="arabicPeriod"/>
            </a:pPr>
            <a:r>
              <a:rPr lang="en-US" dirty="0" smtClean="0"/>
              <a:t>Energy </a:t>
            </a:r>
            <a:r>
              <a:rPr lang="en-US" dirty="0"/>
              <a:t>is truly lost in many energy transformations. </a:t>
            </a:r>
          </a:p>
          <a:p>
            <a:pPr>
              <a:buFont typeface="+mj-lt"/>
              <a:buAutoNum type="arabicPeriod"/>
            </a:pPr>
            <a:r>
              <a:rPr lang="en-US" dirty="0" smtClean="0"/>
              <a:t>If </a:t>
            </a:r>
            <a:r>
              <a:rPr lang="en-US" dirty="0"/>
              <a:t>energy is conserved, </a:t>
            </a:r>
            <a:r>
              <a:rPr lang="en-US" dirty="0" smtClean="0"/>
              <a:t>then we should not be running </a:t>
            </a:r>
            <a:r>
              <a:rPr lang="en-US" dirty="0"/>
              <a:t>out of </a:t>
            </a:r>
            <a:r>
              <a:rPr lang="en-US" dirty="0" smtClean="0"/>
              <a:t>it. </a:t>
            </a:r>
            <a:endParaRPr lang="en-US" dirty="0"/>
          </a:p>
          <a:p>
            <a:pPr>
              <a:buFont typeface="+mj-lt"/>
              <a:buAutoNum type="arabicPeriod"/>
            </a:pPr>
            <a:r>
              <a:rPr lang="en-US" dirty="0" smtClean="0"/>
              <a:t>Things </a:t>
            </a:r>
            <a:r>
              <a:rPr lang="en-US" dirty="0"/>
              <a:t>“use up” energy. </a:t>
            </a:r>
          </a:p>
          <a:p>
            <a:endParaRPr lang="en-CA"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812" y="1500244"/>
            <a:ext cx="515127" cy="48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60841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animEffect transition="in" filter="fade">
                                      <p:cBhvr>
                                        <p:cTn id="33" dur="1000"/>
                                        <p:tgtEl>
                                          <p:spTgt spid="3">
                                            <p:txEl>
                                              <p:pRg st="1" end="1"/>
                                            </p:txEl>
                                          </p:spTgt>
                                        </p:tgtEl>
                                      </p:cBhvr>
                                    </p:animEffect>
                                    <p:anim calcmode="lin" valueType="num">
                                      <p:cBhvr>
                                        <p:cTn id="3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3">
                                            <p:txEl>
                                              <p:pRg st="2" end="2"/>
                                            </p:txEl>
                                          </p:spTgt>
                                        </p:tgtEl>
                                        <p:attrNameLst>
                                          <p:attrName>style.visibility</p:attrName>
                                        </p:attrNameLst>
                                      </p:cBhvr>
                                      <p:to>
                                        <p:strVal val="visible"/>
                                      </p:to>
                                    </p:set>
                                    <p:animEffect transition="in" filter="fade">
                                      <p:cBhvr>
                                        <p:cTn id="38" dur="1000"/>
                                        <p:tgtEl>
                                          <p:spTgt spid="3">
                                            <p:txEl>
                                              <p:pRg st="2" end="2"/>
                                            </p:txEl>
                                          </p:spTgt>
                                        </p:tgtEl>
                                      </p:cBhvr>
                                    </p:animEffect>
                                    <p:anim calcmode="lin" valueType="num">
                                      <p:cBhvr>
                                        <p:cTn id="3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2" end="2"/>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fade">
                                      <p:cBhvr>
                                        <p:cTn id="43" dur="1000"/>
                                        <p:tgtEl>
                                          <p:spTgt spid="3">
                                            <p:txEl>
                                              <p:pRg st="3" end="3"/>
                                            </p:txEl>
                                          </p:spTgt>
                                        </p:tgtEl>
                                      </p:cBhvr>
                                    </p:animEffect>
                                    <p:anim calcmode="lin" valueType="num">
                                      <p:cBhvr>
                                        <p:cTn id="4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3" end="3"/>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
                                            <p:txEl>
                                              <p:pRg st="4" end="4"/>
                                            </p:txEl>
                                          </p:spTgt>
                                        </p:tgtEl>
                                        <p:attrNameLst>
                                          <p:attrName>style.visibility</p:attrName>
                                        </p:attrNameLst>
                                      </p:cBhvr>
                                      <p:to>
                                        <p:strVal val="visible"/>
                                      </p:to>
                                    </p:set>
                                    <p:animEffect transition="in" filter="fade">
                                      <p:cBhvr>
                                        <p:cTn id="48" dur="1000"/>
                                        <p:tgtEl>
                                          <p:spTgt spid="3">
                                            <p:txEl>
                                              <p:pRg st="4" end="4"/>
                                            </p:txEl>
                                          </p:spTgt>
                                        </p:tgtEl>
                                      </p:cBhvr>
                                    </p:animEffect>
                                    <p:anim calcmode="lin" valueType="num">
                                      <p:cBhvr>
                                        <p:cTn id="4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a:t>
            </a:r>
            <a:r>
              <a:rPr lang="en-CA" sz="3200" dirty="0" smtClean="0">
                <a:solidFill>
                  <a:srgbClr val="FFFF00"/>
                </a:solidFill>
              </a:rPr>
              <a:t>Energy - Myths</a:t>
            </a:r>
            <a:endParaRPr lang="en-CA" dirty="0"/>
          </a:p>
        </p:txBody>
      </p:sp>
      <p:sp>
        <p:nvSpPr>
          <p:cNvPr id="3" name="Content Placeholder 2"/>
          <p:cNvSpPr>
            <a:spLocks noGrp="1"/>
          </p:cNvSpPr>
          <p:nvPr>
            <p:ph idx="1"/>
          </p:nvPr>
        </p:nvSpPr>
        <p:spPr/>
        <p:txBody>
          <a:bodyPr>
            <a:normAutofit lnSpcReduction="10000"/>
          </a:bodyPr>
          <a:lstStyle/>
          <a:p>
            <a:pPr marL="68580" lvl="0" indent="0">
              <a:buClr>
                <a:srgbClr val="D6ECFF"/>
              </a:buClr>
              <a:buNone/>
            </a:pPr>
            <a:r>
              <a:rPr lang="en-US" dirty="0" smtClean="0">
                <a:solidFill>
                  <a:srgbClr val="FF0000"/>
                </a:solidFill>
              </a:rPr>
              <a:t>Myth # 1 </a:t>
            </a:r>
            <a:r>
              <a:rPr lang="en-US" dirty="0" smtClean="0">
                <a:solidFill>
                  <a:prstClr val="white"/>
                </a:solidFill>
              </a:rPr>
              <a:t>- Energy </a:t>
            </a:r>
            <a:r>
              <a:rPr lang="en-US" dirty="0">
                <a:solidFill>
                  <a:prstClr val="white"/>
                </a:solidFill>
              </a:rPr>
              <a:t>is truly lost in many energy transformations. </a:t>
            </a:r>
          </a:p>
          <a:p>
            <a:pPr marL="68580" indent="0">
              <a:buNone/>
            </a:pPr>
            <a:r>
              <a:rPr lang="en-US" dirty="0" smtClean="0">
                <a:solidFill>
                  <a:srgbClr val="00B050"/>
                </a:solidFill>
              </a:rPr>
              <a:t>Fact:</a:t>
            </a:r>
            <a:r>
              <a:rPr lang="en-US" dirty="0" smtClean="0"/>
              <a:t> Energy is never created or destroyed (except in nuclear reactions where it is transformed from matter into energy according to Einstein's famous E=MC^2).</a:t>
            </a:r>
          </a:p>
          <a:p>
            <a:pPr marL="68580" indent="0">
              <a:buNone/>
            </a:pPr>
            <a:r>
              <a:rPr lang="en-US" dirty="0" smtClean="0"/>
              <a:t>Sometimes it appears as if energy is disappearing but upon closer examination “hidden” systems of energy transformations will always be found.</a:t>
            </a:r>
            <a:endParaRPr lang="en-CA" dirty="0"/>
          </a:p>
          <a:p>
            <a:endParaRPr lang="en-CA" dirty="0"/>
          </a:p>
        </p:txBody>
      </p:sp>
    </p:spTree>
    <p:extLst>
      <p:ext uri="{BB962C8B-B14F-4D97-AF65-F5344CB8AC3E}">
        <p14:creationId xmlns:p14="http://schemas.microsoft.com/office/powerpoint/2010/main" val="3459600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a:t>
            </a:r>
            <a:r>
              <a:rPr lang="en-CA" sz="3200" dirty="0" smtClean="0">
                <a:solidFill>
                  <a:srgbClr val="FFFF00"/>
                </a:solidFill>
              </a:rPr>
              <a:t>Energy - Myths</a:t>
            </a:r>
            <a:endParaRPr lang="en-CA" dirty="0"/>
          </a:p>
        </p:txBody>
      </p:sp>
      <p:sp>
        <p:nvSpPr>
          <p:cNvPr id="3" name="Content Placeholder 2"/>
          <p:cNvSpPr>
            <a:spLocks noGrp="1"/>
          </p:cNvSpPr>
          <p:nvPr>
            <p:ph idx="1"/>
          </p:nvPr>
        </p:nvSpPr>
        <p:spPr/>
        <p:txBody>
          <a:bodyPr>
            <a:normAutofit lnSpcReduction="10000"/>
          </a:bodyPr>
          <a:lstStyle/>
          <a:p>
            <a:r>
              <a:rPr lang="en-US" dirty="0">
                <a:solidFill>
                  <a:srgbClr val="FF0000"/>
                </a:solidFill>
              </a:rPr>
              <a:t>Myth </a:t>
            </a:r>
            <a:r>
              <a:rPr lang="en-US" dirty="0" smtClean="0">
                <a:solidFill>
                  <a:srgbClr val="FF0000"/>
                </a:solidFill>
              </a:rPr>
              <a:t>#2</a:t>
            </a:r>
            <a:r>
              <a:rPr lang="en-US" dirty="0" smtClean="0"/>
              <a:t> - If </a:t>
            </a:r>
            <a:r>
              <a:rPr lang="en-US" dirty="0"/>
              <a:t>energy is conserved, then we should not be running out of it. </a:t>
            </a:r>
            <a:endParaRPr lang="en-US" dirty="0" smtClean="0"/>
          </a:p>
          <a:p>
            <a:r>
              <a:rPr lang="en-US" dirty="0" smtClean="0">
                <a:solidFill>
                  <a:srgbClr val="00B050"/>
                </a:solidFill>
              </a:rPr>
              <a:t>Fact</a:t>
            </a:r>
            <a:r>
              <a:rPr lang="en-US" dirty="0">
                <a:solidFill>
                  <a:srgbClr val="00B050"/>
                </a:solidFill>
              </a:rPr>
              <a:t>: </a:t>
            </a:r>
            <a:r>
              <a:rPr lang="en-US" dirty="0"/>
              <a:t>Even though energy is never destroyed, we usually complain that the world is suffering from an energy shortage. Indeed we are suffering from shortage of high-grade energy that has the potential of producing useful </a:t>
            </a:r>
            <a:r>
              <a:rPr lang="en-US" dirty="0" smtClean="0"/>
              <a:t>work. In </a:t>
            </a:r>
            <a:r>
              <a:rPr lang="en-US" dirty="0"/>
              <a:t>every energy conversion, some high-grade energy is converted into low-grade energy as heat. </a:t>
            </a:r>
            <a:endParaRPr lang="en-US" dirty="0" smtClean="0"/>
          </a:p>
          <a:p>
            <a:endParaRPr lang="en-US" dirty="0"/>
          </a:p>
          <a:p>
            <a:endParaRPr lang="en-US" dirty="0">
              <a:solidFill>
                <a:srgbClr val="00B050"/>
              </a:solidFill>
            </a:endParaRPr>
          </a:p>
          <a:p>
            <a:endParaRPr lang="en-CA" dirty="0"/>
          </a:p>
        </p:txBody>
      </p:sp>
    </p:spTree>
    <p:extLst>
      <p:ext uri="{BB962C8B-B14F-4D97-AF65-F5344CB8AC3E}">
        <p14:creationId xmlns:p14="http://schemas.microsoft.com/office/powerpoint/2010/main" val="1341455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Conservation of </a:t>
            </a:r>
            <a:r>
              <a:rPr lang="en-CA" sz="3200" dirty="0" smtClean="0">
                <a:solidFill>
                  <a:srgbClr val="FFFF00"/>
                </a:solidFill>
              </a:rPr>
              <a:t>Energy - Myths</a:t>
            </a:r>
            <a:endParaRPr lang="en-CA" dirty="0"/>
          </a:p>
        </p:txBody>
      </p:sp>
      <p:sp>
        <p:nvSpPr>
          <p:cNvPr id="3" name="Content Placeholder 2"/>
          <p:cNvSpPr>
            <a:spLocks noGrp="1"/>
          </p:cNvSpPr>
          <p:nvPr>
            <p:ph idx="1"/>
          </p:nvPr>
        </p:nvSpPr>
        <p:spPr/>
        <p:txBody>
          <a:bodyPr/>
          <a:lstStyle/>
          <a:p>
            <a:pPr marL="68580" lvl="0" indent="0">
              <a:buClr>
                <a:srgbClr val="D6ECFF"/>
              </a:buClr>
              <a:buNone/>
            </a:pPr>
            <a:r>
              <a:rPr lang="en-US" dirty="0" smtClean="0">
                <a:solidFill>
                  <a:srgbClr val="FF0000"/>
                </a:solidFill>
              </a:rPr>
              <a:t>Myth # 3 </a:t>
            </a:r>
            <a:r>
              <a:rPr lang="en-US" dirty="0" smtClean="0">
                <a:solidFill>
                  <a:prstClr val="white"/>
                </a:solidFill>
              </a:rPr>
              <a:t>- </a:t>
            </a:r>
            <a:r>
              <a:rPr lang="en-US" dirty="0">
                <a:solidFill>
                  <a:prstClr val="white"/>
                </a:solidFill>
              </a:rPr>
              <a:t>Things “use up” energy. </a:t>
            </a:r>
          </a:p>
          <a:p>
            <a:pPr marL="68580" indent="0">
              <a:buNone/>
            </a:pPr>
            <a:r>
              <a:rPr lang="en-US" dirty="0" smtClean="0">
                <a:solidFill>
                  <a:srgbClr val="00B050"/>
                </a:solidFill>
              </a:rPr>
              <a:t>Fact:</a:t>
            </a:r>
            <a:r>
              <a:rPr lang="en-US" dirty="0" smtClean="0"/>
              <a:t> Systems and machines do not use up energy. Rather they convert or transform energy from one form into another form. </a:t>
            </a:r>
            <a:endParaRPr lang="en-CA" dirty="0"/>
          </a:p>
        </p:txBody>
      </p:sp>
    </p:spTree>
    <p:extLst>
      <p:ext uri="{BB962C8B-B14F-4D97-AF65-F5344CB8AC3E}">
        <p14:creationId xmlns:p14="http://schemas.microsoft.com/office/powerpoint/2010/main" val="366378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smtClean="0">
                <a:solidFill>
                  <a:srgbClr val="FFFF00"/>
                </a:solidFill>
              </a:rPr>
              <a:t>Applications</a:t>
            </a:r>
            <a:endParaRPr lang="en-CA"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marL="68580" indent="0">
                  <a:spcAft>
                    <a:spcPts val="600"/>
                  </a:spcAft>
                  <a:buNone/>
                </a:pPr>
                <a:r>
                  <a:rPr lang="en-US" sz="2400" dirty="0" smtClean="0"/>
                  <a:t>The following examples can be used to practice determining what energy transformations occur: (C, A)</a:t>
                </a:r>
              </a:p>
              <a:p>
                <a:pPr>
                  <a:spcBef>
                    <a:spcPts val="0"/>
                  </a:spcBef>
                </a:pPr>
                <a:r>
                  <a:rPr lang="en-US" sz="2400" dirty="0" smtClean="0"/>
                  <a:t>Lightning a match e.g. </a:t>
                </a:r>
                <a:r>
                  <a:rPr lang="en-US" sz="2400" dirty="0" smtClean="0">
                    <a:solidFill>
                      <a:srgbClr val="00B050"/>
                    </a:solidFill>
                  </a:rPr>
                  <a:t>(chemical </a:t>
                </a:r>
                <a14:m>
                  <m:oMath xmlns:m="http://schemas.openxmlformats.org/officeDocument/2006/math">
                    <m:r>
                      <a:rPr lang="en-US" sz="2400" i="1" smtClean="0">
                        <a:solidFill>
                          <a:srgbClr val="00B050"/>
                        </a:solidFill>
                        <a:latin typeface="Cambria Math"/>
                        <a:ea typeface="Cambria Math"/>
                      </a:rPr>
                      <m:t>→</m:t>
                    </m:r>
                  </m:oMath>
                </a14:m>
                <a:r>
                  <a:rPr lang="en-US" sz="2400" dirty="0" smtClean="0">
                    <a:solidFill>
                      <a:srgbClr val="00B050"/>
                    </a:solidFill>
                  </a:rPr>
                  <a:t> thermal and light)</a:t>
                </a:r>
              </a:p>
              <a:p>
                <a:pPr>
                  <a:spcBef>
                    <a:spcPts val="0"/>
                  </a:spcBef>
                </a:pPr>
                <a:r>
                  <a:rPr lang="en-US" sz="2400" dirty="0" smtClean="0"/>
                  <a:t>The cycle of energy from the sun ending up as growing plants</a:t>
                </a:r>
              </a:p>
              <a:p>
                <a:pPr>
                  <a:spcBef>
                    <a:spcPts val="0"/>
                  </a:spcBef>
                </a:pPr>
                <a:r>
                  <a:rPr lang="en-US" sz="2400" dirty="0" smtClean="0"/>
                  <a:t>A hydroelectric station</a:t>
                </a:r>
              </a:p>
              <a:p>
                <a:pPr>
                  <a:spcBef>
                    <a:spcPts val="0"/>
                  </a:spcBef>
                </a:pPr>
                <a:r>
                  <a:rPr lang="en-US" sz="2400" dirty="0" smtClean="0"/>
                  <a:t>A hair dryer </a:t>
                </a:r>
              </a:p>
              <a:p>
                <a:pPr>
                  <a:spcBef>
                    <a:spcPts val="0"/>
                  </a:spcBef>
                </a:pPr>
                <a:r>
                  <a:rPr lang="en-US" sz="2400" dirty="0" smtClean="0"/>
                  <a:t>A refrigerator </a:t>
                </a:r>
              </a:p>
              <a:p>
                <a:pPr>
                  <a:spcBef>
                    <a:spcPts val="0"/>
                  </a:spcBef>
                </a:pPr>
                <a:r>
                  <a:rPr lang="en-US" sz="2400" dirty="0" smtClean="0"/>
                  <a:t>The formation of coal and oil</a:t>
                </a:r>
              </a:p>
              <a:p>
                <a:pPr>
                  <a:spcBef>
                    <a:spcPts val="0"/>
                  </a:spcBef>
                </a:pPr>
                <a:r>
                  <a:rPr lang="en-US" sz="2400" dirty="0" smtClean="0"/>
                  <a:t>Turning on a flashlight</a:t>
                </a:r>
              </a:p>
              <a:p>
                <a:pPr>
                  <a:spcBef>
                    <a:spcPts val="0"/>
                  </a:spcBef>
                </a:pPr>
                <a:r>
                  <a:rPr lang="en-US" sz="2400" dirty="0" smtClean="0"/>
                  <a:t>Fireworks displays</a:t>
                </a:r>
              </a:p>
              <a:p>
                <a:pPr>
                  <a:spcBef>
                    <a:spcPts val="0"/>
                  </a:spcBef>
                </a:pPr>
                <a:r>
                  <a:rPr lang="en-US" sz="2400" dirty="0" smtClean="0"/>
                  <a:t>Getting to school in the morning!</a:t>
                </a:r>
              </a:p>
              <a:p>
                <a:endParaRPr lang="en-CA"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14" t="-1067" b="-2667"/>
                </a:stretch>
              </a:blipFill>
            </p:spPr>
            <p:txBody>
              <a:bodyPr/>
              <a:lstStyle/>
              <a:p>
                <a:r>
                  <a:rPr lang="en-CA">
                    <a:noFill/>
                  </a:rPr>
                  <a:t> </a:t>
                </a:r>
              </a:p>
            </p:txBody>
          </p:sp>
        </mc:Fallback>
      </mc:AlternateContent>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3991" y="3789040"/>
            <a:ext cx="2894062" cy="2160240"/>
          </a:xfrm>
          <a:prstGeom prst="rect">
            <a:avLst/>
          </a:prstGeom>
          <a:noFill/>
          <a:ln>
            <a:noFill/>
          </a:ln>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49567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par>
                                <p:cTn id="8" presetID="42"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1000"/>
                                        <p:tgtEl>
                                          <p:spTgt spid="3">
                                            <p:txEl>
                                              <p:pRg st="1" end="1"/>
                                            </p:txEl>
                                          </p:spTgt>
                                        </p:tgtEl>
                                      </p:cBhvr>
                                    </p:animEffect>
                                    <p:anim calcmode="lin" valueType="num">
                                      <p:cBhvr>
                                        <p:cTn id="1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6" presetClass="entr" presetSubtype="21" fill="hold" nodeType="after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Vertical)">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6"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additive="base">
                                        <p:cTn id="26"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3">
                                            <p:txEl>
                                              <p:pRg st="4" end="4"/>
                                            </p:txEl>
                                          </p:spTgt>
                                        </p:tgtEl>
                                        <p:attrNameLst>
                                          <p:attrName>ppt_y</p:attrName>
                                        </p:attrNameLst>
                                      </p:cBhvr>
                                      <p:tavLst>
                                        <p:tav tm="0">
                                          <p:val>
                                            <p:strVal val="1+#ppt_h/2"/>
                                          </p:val>
                                        </p:tav>
                                        <p:tav tm="100000">
                                          <p:val>
                                            <p:strVal val="#ppt_y"/>
                                          </p:val>
                                        </p:tav>
                                      </p:tavLst>
                                    </p:anim>
                                  </p:childTnLst>
                                </p:cTn>
                              </p:par>
                              <p:par>
                                <p:cTn id="28" presetID="2" presetClass="entr" presetSubtype="6" fill="hold"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1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1"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additive="base">
                                        <p:cTn id="34" dur="1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5"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36" presetID="2" presetClass="entr" presetSubtype="6"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 calcmode="lin" valueType="num">
                                      <p:cBhvr additive="base">
                                        <p:cTn id="38" dur="10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39"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 calcmode="lin" valueType="num">
                                      <p:cBhvr additive="base">
                                        <p:cTn id="42" dur="10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43" dur="1000" fill="hold"/>
                                        <p:tgtEl>
                                          <p:spTgt spid="3">
                                            <p:txEl>
                                              <p:pRg st="8" end="8"/>
                                            </p:txEl>
                                          </p:spTgt>
                                        </p:tgtEl>
                                        <p:attrNameLst>
                                          <p:attrName>ppt_y</p:attrName>
                                        </p:attrNameLst>
                                      </p:cBhvr>
                                      <p:tavLst>
                                        <p:tav tm="0">
                                          <p:val>
                                            <p:strVal val="1+#ppt_h/2"/>
                                          </p:val>
                                        </p:tav>
                                        <p:tav tm="100000">
                                          <p:val>
                                            <p:strVal val="#ppt_y"/>
                                          </p:val>
                                        </p:tav>
                                      </p:tavLst>
                                    </p:anim>
                                  </p:childTnLst>
                                </p:cTn>
                              </p:par>
                              <p:par>
                                <p:cTn id="44" presetID="2" presetClass="entr" presetSubtype="6" fill="hold"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 calcmode="lin" valueType="num">
                                      <p:cBhvr additive="base">
                                        <p:cTn id="46" dur="10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47"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smtClean="0">
                <a:solidFill>
                  <a:srgbClr val="FFFF00"/>
                </a:solidFill>
              </a:rPr>
              <a:t>Applications – Culminating Task</a:t>
            </a:r>
            <a:endParaRPr lang="en-CA" dirty="0"/>
          </a:p>
        </p:txBody>
      </p:sp>
      <p:sp>
        <p:nvSpPr>
          <p:cNvPr id="3" name="Content Placeholder 2"/>
          <p:cNvSpPr>
            <a:spLocks noGrp="1"/>
          </p:cNvSpPr>
          <p:nvPr>
            <p:ph idx="1"/>
          </p:nvPr>
        </p:nvSpPr>
        <p:spPr/>
        <p:txBody>
          <a:bodyPr>
            <a:normAutofit fontScale="92500" lnSpcReduction="10000"/>
          </a:bodyPr>
          <a:lstStyle/>
          <a:p>
            <a:pPr marL="68580" indent="0">
              <a:spcAft>
                <a:spcPts val="600"/>
              </a:spcAft>
              <a:buNone/>
            </a:pPr>
            <a:r>
              <a:rPr lang="en-US" sz="2400" dirty="0" smtClean="0"/>
              <a:t>The examples on the previous slide could also be used as a </a:t>
            </a:r>
            <a:r>
              <a:rPr lang="en-US" sz="2400" dirty="0" smtClean="0">
                <a:solidFill>
                  <a:srgbClr val="FF0000"/>
                </a:solidFill>
              </a:rPr>
              <a:t>culminating task</a:t>
            </a:r>
            <a:r>
              <a:rPr lang="en-US" sz="2400" dirty="0" smtClean="0"/>
              <a:t>. Students could pick one of the more complex energy transformations systems (e.g. getting to school) and breakdown each system into its constituent parts. (A, C, T/I, K/U). The final product would include:</a:t>
            </a:r>
          </a:p>
          <a:p>
            <a:pPr marL="525780" indent="-457200">
              <a:spcBef>
                <a:spcPts val="0"/>
              </a:spcBef>
              <a:buFont typeface="+mj-lt"/>
              <a:buAutoNum type="arabicPeriod"/>
            </a:pPr>
            <a:r>
              <a:rPr lang="en-US" sz="2400" dirty="0" smtClean="0"/>
              <a:t>Proper listing of all energy transformations</a:t>
            </a:r>
          </a:p>
          <a:p>
            <a:pPr marL="525780" indent="-457200">
              <a:spcBef>
                <a:spcPts val="0"/>
              </a:spcBef>
              <a:buFont typeface="+mj-lt"/>
              <a:buAutoNum type="arabicPeriod"/>
            </a:pPr>
            <a:r>
              <a:rPr lang="en-US" sz="2400" dirty="0" smtClean="0"/>
              <a:t>Listing of whether each transformation results in useful work done. If it did not result in work done then where did it go?</a:t>
            </a:r>
          </a:p>
          <a:p>
            <a:pPr marL="525780" indent="-457200">
              <a:spcBef>
                <a:spcPts val="0"/>
              </a:spcBef>
              <a:buAutoNum type="arabicPeriod" startAt="3"/>
            </a:pPr>
            <a:r>
              <a:rPr lang="en-US" sz="2400" dirty="0" smtClean="0"/>
              <a:t>The method you could use to measure the</a:t>
            </a:r>
          </a:p>
          <a:p>
            <a:pPr marL="397764" lvl="1" indent="0">
              <a:spcBef>
                <a:spcPts val="0"/>
              </a:spcBef>
              <a:buNone/>
            </a:pPr>
            <a:r>
              <a:rPr lang="en-US" sz="2400" dirty="0"/>
              <a:t> </a:t>
            </a:r>
            <a:r>
              <a:rPr lang="en-US" sz="2400" dirty="0" smtClean="0"/>
              <a:t>  energy at each stage.</a:t>
            </a:r>
          </a:p>
          <a:p>
            <a:pPr marL="525780" indent="-457200">
              <a:spcBef>
                <a:spcPts val="0"/>
              </a:spcBef>
              <a:buFont typeface="+mj-lt"/>
              <a:buAutoNum type="arabicPeriod"/>
            </a:pPr>
            <a:endParaRPr lang="en-US" sz="2600" dirty="0" smtClean="0"/>
          </a:p>
          <a:p>
            <a:pPr marL="68580" indent="0">
              <a:spcBef>
                <a:spcPts val="0"/>
              </a:spcBef>
              <a:buNone/>
            </a:pPr>
            <a:endParaRPr lang="en-US" sz="2400" dirty="0" smtClean="0"/>
          </a:p>
          <a:p>
            <a:pPr marL="68580" indent="0">
              <a:spcBef>
                <a:spcPts val="0"/>
              </a:spcBef>
              <a:buNone/>
            </a:pPr>
            <a:r>
              <a:rPr lang="en-US" sz="2400" dirty="0" smtClean="0"/>
              <a:t> </a:t>
            </a:r>
          </a:p>
          <a:p>
            <a:pPr marL="68580" indent="0">
              <a:spcAft>
                <a:spcPts val="600"/>
              </a:spcAft>
              <a:buNone/>
            </a:pPr>
            <a:r>
              <a:rPr lang="en-US" sz="2400" dirty="0"/>
              <a:t>	</a:t>
            </a:r>
            <a:endParaRPr lang="en-CA"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04610" y="4581128"/>
            <a:ext cx="2448272" cy="1827485"/>
          </a:xfrm>
          <a:prstGeom prst="rect">
            <a:avLst/>
          </a:prstGeom>
          <a:noFill/>
          <a:ln>
            <a:noFill/>
          </a:ln>
          <a:effectLst/>
          <a:scene3d>
            <a:camera prst="perspectiveContrastingLeftFacing"/>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97549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par>
                                <p:cTn id="20" presetID="53" presetClass="entr" presetSubtype="16"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smtClean="0">
                <a:solidFill>
                  <a:srgbClr val="FFFF00"/>
                </a:solidFill>
              </a:rPr>
              <a:t>Applications</a:t>
            </a:r>
            <a:endParaRPr lang="en-CA" dirty="0"/>
          </a:p>
        </p:txBody>
      </p:sp>
      <p:sp>
        <p:nvSpPr>
          <p:cNvPr id="3" name="Content Placeholder 2"/>
          <p:cNvSpPr>
            <a:spLocks noGrp="1"/>
          </p:cNvSpPr>
          <p:nvPr>
            <p:ph idx="1"/>
          </p:nvPr>
        </p:nvSpPr>
        <p:spPr/>
        <p:txBody>
          <a:bodyPr>
            <a:normAutofit fontScale="85000" lnSpcReduction="10000"/>
          </a:bodyPr>
          <a:lstStyle/>
          <a:p>
            <a:pPr marL="68580" indent="0">
              <a:buNone/>
            </a:pPr>
            <a:r>
              <a:rPr lang="en-US" dirty="0" smtClean="0">
                <a:solidFill>
                  <a:srgbClr val="00B050"/>
                </a:solidFill>
              </a:rPr>
              <a:t>	</a:t>
            </a:r>
            <a:r>
              <a:rPr lang="en-US" dirty="0" smtClean="0"/>
              <a:t>Introduce the idea of a perpetual motion machine. Do a </a:t>
            </a:r>
            <a:r>
              <a:rPr lang="en-US" dirty="0" smtClean="0">
                <a:solidFill>
                  <a:srgbClr val="FFC000"/>
                </a:solidFill>
              </a:rPr>
              <a:t>think-pair-share</a:t>
            </a:r>
            <a:r>
              <a:rPr lang="en-US" dirty="0" smtClean="0"/>
              <a:t> on why it could or could not work. Have pairs double up and act out their best perpetual motion idea (T/I,A, C).  This should lead into a discussion on efficiency. </a:t>
            </a:r>
          </a:p>
          <a:p>
            <a:pPr marL="68580" indent="0">
              <a:buNone/>
            </a:pPr>
            <a:endParaRPr lang="en-US" dirty="0" smtClean="0">
              <a:solidFill>
                <a:srgbClr val="00B050"/>
              </a:solidFill>
            </a:endParaRPr>
          </a:p>
          <a:p>
            <a:pPr marL="68580" indent="0">
              <a:buNone/>
            </a:pPr>
            <a:r>
              <a:rPr lang="en-US" dirty="0" smtClean="0">
                <a:solidFill>
                  <a:srgbClr val="00B050"/>
                </a:solidFill>
              </a:rPr>
              <a:t>Efficiency</a:t>
            </a:r>
            <a:r>
              <a:rPr lang="en-US" dirty="0" smtClean="0"/>
              <a:t> – </a:t>
            </a:r>
            <a:r>
              <a:rPr lang="en-US" sz="2800" dirty="0" smtClean="0"/>
              <a:t>The efficiency of a system or machine is the measure of how much energy is transformed into types of energies that can do no work. No transformation is 100% but the closer it is the more efficient the machine or system is. Watch the following video for more info.</a:t>
            </a:r>
          </a:p>
          <a:p>
            <a:pPr marL="68580" indent="0">
              <a:buNone/>
            </a:pPr>
            <a:r>
              <a:rPr lang="en-US" dirty="0">
                <a:hlinkClick r:id="rId2"/>
              </a:rPr>
              <a:t>http://</a:t>
            </a:r>
            <a:r>
              <a:rPr lang="en-US" dirty="0" smtClean="0">
                <a:hlinkClick r:id="rId2"/>
              </a:rPr>
              <a:t>www.youtube.com/watch?v=3QiLlc9QMU8</a:t>
            </a:r>
            <a:r>
              <a:rPr lang="en-US" dirty="0" smtClean="0"/>
              <a:t> </a:t>
            </a:r>
          </a:p>
          <a:p>
            <a:pPr marL="68580" indent="0">
              <a:buNone/>
            </a:pPr>
            <a:endParaRPr lang="en-CA"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942" y="1484784"/>
            <a:ext cx="719137"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966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1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750"/>
                                        <p:tgtEl>
                                          <p:spTgt spid="3">
                                            <p:txEl>
                                              <p:pRg st="2" end="2"/>
                                            </p:txEl>
                                          </p:spTgt>
                                        </p:tgtEl>
                                      </p:cBhvr>
                                    </p:animEffect>
                                    <p:anim calcmode="lin" valueType="num">
                                      <p:cBhvr>
                                        <p:cTn id="16" dur="75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75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750"/>
                                        <p:tgtEl>
                                          <p:spTgt spid="3">
                                            <p:txEl>
                                              <p:pRg st="3" end="3"/>
                                            </p:txEl>
                                          </p:spTgt>
                                        </p:tgtEl>
                                      </p:cBhvr>
                                    </p:animEffect>
                                    <p:anim calcmode="lin" valueType="num">
                                      <p:cBhvr>
                                        <p:cTn id="23" dur="75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75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smtClean="0">
                <a:solidFill>
                  <a:srgbClr val="FFFF00"/>
                </a:solidFill>
              </a:rPr>
              <a:t>Applications – Career Connections</a:t>
            </a:r>
            <a:endParaRPr lang="en-CA" sz="3200" dirty="0">
              <a:solidFill>
                <a:srgbClr val="FFFF00"/>
              </a:solidFill>
            </a:endParaRPr>
          </a:p>
        </p:txBody>
      </p:sp>
      <p:sp>
        <p:nvSpPr>
          <p:cNvPr id="3" name="Content Placeholder 2"/>
          <p:cNvSpPr>
            <a:spLocks noGrp="1"/>
          </p:cNvSpPr>
          <p:nvPr>
            <p:ph idx="1"/>
          </p:nvPr>
        </p:nvSpPr>
        <p:spPr/>
        <p:txBody>
          <a:bodyPr>
            <a:normAutofit fontScale="92500"/>
          </a:bodyPr>
          <a:lstStyle/>
          <a:p>
            <a:pPr marL="68580" indent="0">
              <a:buNone/>
            </a:pPr>
            <a:r>
              <a:rPr lang="en-US" dirty="0" smtClean="0"/>
              <a:t>Maximizing energy efficiency connects with many careers including:</a:t>
            </a:r>
          </a:p>
          <a:p>
            <a:r>
              <a:rPr lang="en-US" dirty="0" smtClean="0">
                <a:solidFill>
                  <a:srgbClr val="00B050"/>
                </a:solidFill>
              </a:rPr>
              <a:t>Engineering</a:t>
            </a:r>
          </a:p>
          <a:p>
            <a:r>
              <a:rPr lang="en-US" dirty="0" smtClean="0">
                <a:solidFill>
                  <a:srgbClr val="00B050"/>
                </a:solidFill>
              </a:rPr>
              <a:t>Environmental Consultants</a:t>
            </a:r>
          </a:p>
          <a:p>
            <a:r>
              <a:rPr lang="en-US" dirty="0" smtClean="0">
                <a:solidFill>
                  <a:srgbClr val="00B050"/>
                </a:solidFill>
              </a:rPr>
              <a:t>Architecture</a:t>
            </a:r>
          </a:p>
          <a:p>
            <a:r>
              <a:rPr lang="en-US" dirty="0" smtClean="0">
                <a:solidFill>
                  <a:srgbClr val="00B050"/>
                </a:solidFill>
              </a:rPr>
              <a:t>Government</a:t>
            </a:r>
          </a:p>
          <a:p>
            <a:r>
              <a:rPr lang="en-US" dirty="0" smtClean="0">
                <a:solidFill>
                  <a:srgbClr val="00B050"/>
                </a:solidFill>
              </a:rPr>
              <a:t>Renewable energy industry </a:t>
            </a:r>
          </a:p>
          <a:p>
            <a:pPr marL="68580" indent="0">
              <a:buNone/>
            </a:pPr>
            <a:r>
              <a:rPr lang="en-US" sz="2600" dirty="0" smtClean="0"/>
              <a:t>In groups students can pick one area and research how energy efficiency might be part of jobs in that field. (STSE)</a:t>
            </a:r>
            <a:endParaRPr lang="en-CA" sz="2600" dirty="0"/>
          </a:p>
        </p:txBody>
      </p:sp>
    </p:spTree>
    <p:extLst>
      <p:ext uri="{BB962C8B-B14F-4D97-AF65-F5344CB8AC3E}">
        <p14:creationId xmlns:p14="http://schemas.microsoft.com/office/powerpoint/2010/main" val="21252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1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3" dur="1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10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additive="base">
                                        <p:cTn id="22" dur="1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3" dur="1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4" fill="hold">
                            <p:stCondLst>
                              <p:cond delay="4000"/>
                            </p:stCondLst>
                            <p:childTnLst>
                              <p:par>
                                <p:cTn id="25" presetID="2" presetClass="entr" presetSubtype="8" fill="hold"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10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9" fill="hold">
                            <p:stCondLst>
                              <p:cond delay="5000"/>
                            </p:stCondLst>
                            <p:childTnLst>
                              <p:par>
                                <p:cTn id="30" presetID="42" presetClass="entr" presetSubtype="0" fill="hold" nodeType="after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1000"/>
                                        <p:tgtEl>
                                          <p:spTgt spid="3">
                                            <p:txEl>
                                              <p:pRg st="6" end="6"/>
                                            </p:txEl>
                                          </p:spTgt>
                                        </p:tgtEl>
                                      </p:cBhvr>
                                    </p:animEffect>
                                    <p:anim calcmode="lin" valueType="num">
                                      <p:cBhvr>
                                        <p:cTn id="3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512064"/>
            <a:ext cx="7772400" cy="914400"/>
          </a:xfrm>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err="1" smtClean="0">
                <a:solidFill>
                  <a:srgbClr val="FFFF00"/>
                </a:solidFill>
              </a:rPr>
              <a:t>Accomodations</a:t>
            </a:r>
            <a:endParaRPr lang="en-CA" sz="2400" dirty="0">
              <a:solidFill>
                <a:srgbClr val="FFFF00"/>
              </a:solidFill>
            </a:endParaRPr>
          </a:p>
        </p:txBody>
      </p:sp>
      <p:sp>
        <p:nvSpPr>
          <p:cNvPr id="3" name="Content Placeholder 2"/>
          <p:cNvSpPr>
            <a:spLocks noGrp="1"/>
          </p:cNvSpPr>
          <p:nvPr>
            <p:ph idx="1"/>
          </p:nvPr>
        </p:nvSpPr>
        <p:spPr/>
        <p:txBody>
          <a:bodyPr>
            <a:normAutofit fontScale="92500" lnSpcReduction="10000"/>
          </a:bodyPr>
          <a:lstStyle/>
          <a:p>
            <a:pPr marL="68580" indent="0">
              <a:buNone/>
            </a:pPr>
            <a:r>
              <a:rPr lang="en-US" sz="2600" dirty="0" smtClean="0">
                <a:solidFill>
                  <a:schemeClr val="accent3"/>
                </a:solidFill>
              </a:rPr>
              <a:t>ELL, IEP:</a:t>
            </a:r>
          </a:p>
          <a:p>
            <a:pPr>
              <a:lnSpc>
                <a:spcPct val="110000"/>
              </a:lnSpc>
            </a:pPr>
            <a:r>
              <a:rPr lang="en-US" sz="2400" dirty="0" smtClean="0"/>
              <a:t>Review labs on SMART board and invite all questions</a:t>
            </a:r>
          </a:p>
          <a:p>
            <a:pPr>
              <a:lnSpc>
                <a:spcPct val="110000"/>
              </a:lnSpc>
            </a:pPr>
            <a:r>
              <a:rPr lang="en-US" sz="2400" dirty="0" smtClean="0"/>
              <a:t>Supply handouts or online material for sessions that are more verbal</a:t>
            </a:r>
          </a:p>
          <a:p>
            <a:pPr>
              <a:lnSpc>
                <a:spcPct val="110000"/>
              </a:lnSpc>
            </a:pPr>
            <a:r>
              <a:rPr lang="en-US" sz="2400" dirty="0" smtClean="0"/>
              <a:t>Practice scientific literacy skill building by reviewing new words and methods of displaying information (e.g. bar graphs on the Roller Coaster lab)</a:t>
            </a:r>
          </a:p>
          <a:p>
            <a:pPr>
              <a:lnSpc>
                <a:spcPct val="110000"/>
              </a:lnSpc>
            </a:pPr>
            <a:r>
              <a:rPr lang="en-US" sz="2400" dirty="0" smtClean="0"/>
              <a:t>Emphasize team and partner work </a:t>
            </a:r>
          </a:p>
          <a:p>
            <a:pPr>
              <a:lnSpc>
                <a:spcPct val="110000"/>
              </a:lnSpc>
            </a:pPr>
            <a:r>
              <a:rPr lang="en-US" sz="2400" dirty="0" smtClean="0"/>
              <a:t>Provide exemplars for lab </a:t>
            </a:r>
            <a:r>
              <a:rPr lang="en-US" sz="2400" dirty="0" smtClean="0"/>
              <a:t>work</a:t>
            </a:r>
          </a:p>
          <a:p>
            <a:pPr>
              <a:lnSpc>
                <a:spcPct val="110000"/>
              </a:lnSpc>
            </a:pPr>
            <a:r>
              <a:rPr lang="en-US" sz="2400" dirty="0" smtClean="0"/>
              <a:t>Utilize </a:t>
            </a:r>
            <a:r>
              <a:rPr lang="en-US" sz="2400" dirty="0"/>
              <a:t>assessment AS learning throughout </a:t>
            </a:r>
            <a:endParaRPr lang="en-US" sz="2400" dirty="0" smtClean="0"/>
          </a:p>
          <a:p>
            <a:pPr>
              <a:lnSpc>
                <a:spcPct val="110000"/>
              </a:lnSpc>
            </a:pPr>
            <a:r>
              <a:rPr lang="en-US" sz="2400" dirty="0" smtClean="0"/>
              <a:t>Provide adequate/extra time for reading and assignments </a:t>
            </a:r>
            <a:endParaRPr lang="en-US" sz="2400" dirty="0" smtClean="0"/>
          </a:p>
          <a:p>
            <a:pPr>
              <a:lnSpc>
                <a:spcPct val="110000"/>
              </a:lnSpc>
            </a:pPr>
            <a:endParaRPr lang="en-US" sz="2400" dirty="0" smtClean="0"/>
          </a:p>
          <a:p>
            <a:endParaRPr lang="en-CA" sz="2600" dirty="0"/>
          </a:p>
        </p:txBody>
      </p:sp>
    </p:spTree>
    <p:extLst>
      <p:ext uri="{BB962C8B-B14F-4D97-AF65-F5344CB8AC3E}">
        <p14:creationId xmlns:p14="http://schemas.microsoft.com/office/powerpoint/2010/main" val="2484419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par>
                                <p:cTn id="22" presetID="53" presetClass="entr" presetSubtype="16"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p:cTn id="2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3" dur="500"/>
                                        <p:tgtEl>
                                          <p:spTgt spid="3">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p:cTn id="38"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0" dur="500"/>
                                        <p:tgtEl>
                                          <p:spTgt spid="3">
                                            <p:txEl>
                                              <p:pRg st="6" end="6"/>
                                            </p:txEl>
                                          </p:spTgt>
                                        </p:tgtEl>
                                      </p:cBhvr>
                                    </p:animEffect>
                                  </p:childTnLst>
                                </p:cTn>
                              </p:par>
                              <p:par>
                                <p:cTn id="41" presetID="53" presetClass="entr" presetSubtype="16"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p:cTn id="43"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4"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C000"/>
                </a:solidFill>
              </a:rPr>
              <a:t>Introduction</a:t>
            </a:r>
            <a:endParaRPr lang="en-CA" dirty="0"/>
          </a:p>
        </p:txBody>
      </p:sp>
      <p:sp>
        <p:nvSpPr>
          <p:cNvPr id="3" name="Content Placeholder 2"/>
          <p:cNvSpPr>
            <a:spLocks noGrp="1"/>
          </p:cNvSpPr>
          <p:nvPr>
            <p:ph idx="1"/>
          </p:nvPr>
        </p:nvSpPr>
        <p:spPr/>
        <p:txBody>
          <a:bodyPr>
            <a:normAutofit fontScale="92500" lnSpcReduction="10000"/>
          </a:bodyPr>
          <a:lstStyle/>
          <a:p>
            <a:pPr marL="68580" lvl="0" indent="0">
              <a:buClr>
                <a:srgbClr val="D6ECFF"/>
              </a:buClr>
              <a:buNone/>
            </a:pPr>
            <a:r>
              <a:rPr lang="en-US" sz="3200" dirty="0" smtClean="0">
                <a:solidFill>
                  <a:prstClr val="white"/>
                </a:solidFill>
              </a:rPr>
              <a:t>Lesson Sequence:</a:t>
            </a:r>
          </a:p>
          <a:p>
            <a:pPr>
              <a:buClr>
                <a:srgbClr val="D6ECFF"/>
              </a:buClr>
            </a:pPr>
            <a:r>
              <a:rPr lang="en-US" sz="2800" dirty="0" smtClean="0">
                <a:solidFill>
                  <a:srgbClr val="00B050"/>
                </a:solidFill>
              </a:rPr>
              <a:t>Lesson 1</a:t>
            </a:r>
            <a:r>
              <a:rPr lang="en-US" sz="2800" dirty="0" smtClean="0"/>
              <a:t>: Introduction - What is Energy, How is it Measured, and the Various Types of Energy</a:t>
            </a:r>
          </a:p>
          <a:p>
            <a:pPr>
              <a:buClr>
                <a:srgbClr val="D6ECFF"/>
              </a:buClr>
            </a:pPr>
            <a:r>
              <a:rPr lang="en-US" sz="2800" dirty="0" smtClean="0">
                <a:solidFill>
                  <a:srgbClr val="00B050"/>
                </a:solidFill>
              </a:rPr>
              <a:t>Lesson 2</a:t>
            </a:r>
            <a:r>
              <a:rPr lang="en-US" sz="2800" dirty="0" smtClean="0"/>
              <a:t>: Energy Transformations and the Law of Conservation of Energy (part 1)</a:t>
            </a:r>
          </a:p>
          <a:p>
            <a:pPr>
              <a:buClr>
                <a:srgbClr val="D6ECFF"/>
              </a:buClr>
            </a:pPr>
            <a:r>
              <a:rPr lang="en-US" sz="2800" dirty="0">
                <a:solidFill>
                  <a:srgbClr val="00B050"/>
                </a:solidFill>
              </a:rPr>
              <a:t>Lesson </a:t>
            </a:r>
            <a:r>
              <a:rPr lang="en-US" sz="2800" dirty="0" smtClean="0">
                <a:solidFill>
                  <a:srgbClr val="00B050"/>
                </a:solidFill>
              </a:rPr>
              <a:t>3</a:t>
            </a:r>
            <a:r>
              <a:rPr lang="en-US" sz="2800" dirty="0" smtClean="0"/>
              <a:t>: </a:t>
            </a:r>
            <a:r>
              <a:rPr lang="en-US" sz="2800" dirty="0"/>
              <a:t>Energy Transformations and the Law of Conservation of </a:t>
            </a:r>
            <a:r>
              <a:rPr lang="en-US" sz="2800" dirty="0" smtClean="0"/>
              <a:t>Energy (part 2)</a:t>
            </a:r>
            <a:endParaRPr lang="en-US" sz="2800" dirty="0"/>
          </a:p>
          <a:p>
            <a:pPr>
              <a:buClr>
                <a:srgbClr val="D6ECFF"/>
              </a:buClr>
            </a:pPr>
            <a:r>
              <a:rPr lang="en-US" sz="2800" dirty="0" smtClean="0">
                <a:solidFill>
                  <a:srgbClr val="00B050"/>
                </a:solidFill>
              </a:rPr>
              <a:t>Lesson 4</a:t>
            </a:r>
            <a:r>
              <a:rPr lang="en-US" sz="2800" dirty="0" smtClean="0"/>
              <a:t>: Energy Transformation Myths and Applications</a:t>
            </a:r>
          </a:p>
          <a:p>
            <a:pPr>
              <a:buClr>
                <a:srgbClr val="D6ECFF"/>
              </a:buClr>
            </a:pPr>
            <a:r>
              <a:rPr lang="en-US" sz="2800" dirty="0" smtClean="0">
                <a:solidFill>
                  <a:srgbClr val="00B050"/>
                </a:solidFill>
              </a:rPr>
              <a:t>Lesson </a:t>
            </a:r>
            <a:r>
              <a:rPr lang="en-US" sz="2800" smtClean="0">
                <a:solidFill>
                  <a:srgbClr val="00B050"/>
                </a:solidFill>
              </a:rPr>
              <a:t>5</a:t>
            </a:r>
            <a:r>
              <a:rPr lang="en-US" sz="2800" smtClean="0"/>
              <a:t>: Efficiency , Applications </a:t>
            </a:r>
            <a:r>
              <a:rPr lang="en-US" sz="2800" dirty="0" smtClean="0"/>
              <a:t>and  </a:t>
            </a:r>
            <a:r>
              <a:rPr lang="en-US" sz="2800" dirty="0"/>
              <a:t>Career </a:t>
            </a:r>
            <a:r>
              <a:rPr lang="en-US" sz="2800" dirty="0" smtClean="0"/>
              <a:t>Connections.</a:t>
            </a:r>
          </a:p>
          <a:p>
            <a:pPr>
              <a:buClr>
                <a:srgbClr val="D6ECFF"/>
              </a:buClr>
            </a:pPr>
            <a:endParaRPr lang="en-US" sz="2800" dirty="0" smtClean="0">
              <a:solidFill>
                <a:srgbClr val="00B0F0"/>
              </a:solidFill>
            </a:endParaRPr>
          </a:p>
          <a:p>
            <a:pPr marL="68580" lvl="0" indent="0">
              <a:buClr>
                <a:srgbClr val="D6ECFF"/>
              </a:buClr>
              <a:buNone/>
            </a:pPr>
            <a:endParaRPr lang="en-US" sz="2800" dirty="0" smtClean="0">
              <a:solidFill>
                <a:prstClr val="white"/>
              </a:solidFill>
            </a:endParaRPr>
          </a:p>
          <a:p>
            <a:pPr marL="68580" lvl="0" indent="0">
              <a:buClr>
                <a:srgbClr val="D6ECFF"/>
              </a:buClr>
              <a:buNone/>
            </a:pPr>
            <a:endParaRPr lang="en-US" sz="2800" dirty="0">
              <a:solidFill>
                <a:prstClr val="white"/>
              </a:solidFill>
            </a:endParaRPr>
          </a:p>
          <a:p>
            <a:pPr marL="68580" lvl="0" indent="0">
              <a:buClr>
                <a:srgbClr val="D6ECFF"/>
              </a:buClr>
              <a:buNone/>
            </a:pPr>
            <a:endParaRPr lang="en-CA" sz="2800" dirty="0">
              <a:solidFill>
                <a:prstClr val="white"/>
              </a:solidFill>
            </a:endParaRPr>
          </a:p>
          <a:p>
            <a:endParaRPr lang="en-CA" dirty="0"/>
          </a:p>
        </p:txBody>
      </p:sp>
    </p:spTree>
    <p:extLst>
      <p:ext uri="{BB962C8B-B14F-4D97-AF65-F5344CB8AC3E}">
        <p14:creationId xmlns:p14="http://schemas.microsoft.com/office/powerpoint/2010/main" val="260727993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6"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6"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dirty="0" smtClean="0">
                <a:solidFill>
                  <a:srgbClr val="00B0F0"/>
                </a:solidFill>
              </a:rPr>
              <a:t>Annotated References</a:t>
            </a:r>
            <a:endParaRPr lang="en-CA" sz="3600" dirty="0">
              <a:solidFill>
                <a:srgbClr val="FFFF00"/>
              </a:solidFill>
            </a:endParaRPr>
          </a:p>
        </p:txBody>
      </p:sp>
      <p:sp>
        <p:nvSpPr>
          <p:cNvPr id="3" name="Content Placeholder 2"/>
          <p:cNvSpPr>
            <a:spLocks noGrp="1"/>
          </p:cNvSpPr>
          <p:nvPr>
            <p:ph idx="1"/>
          </p:nvPr>
        </p:nvSpPr>
        <p:spPr/>
        <p:txBody>
          <a:bodyPr>
            <a:normAutofit fontScale="92500" lnSpcReduction="20000"/>
          </a:bodyPr>
          <a:lstStyle/>
          <a:p>
            <a:r>
              <a:rPr lang="en-CA" sz="2400" dirty="0">
                <a:hlinkClick r:id="rId3"/>
              </a:rPr>
              <a:t>http://www.explorelearning.com</a:t>
            </a:r>
            <a:r>
              <a:rPr lang="en-CA" sz="2400" dirty="0" smtClean="0">
                <a:hlinkClick r:id="rId3"/>
              </a:rPr>
              <a:t>/</a:t>
            </a:r>
            <a:r>
              <a:rPr lang="en-CA" sz="2400" dirty="0" smtClean="0"/>
              <a:t> - Explore Learning</a:t>
            </a:r>
          </a:p>
          <a:p>
            <a:r>
              <a:rPr lang="en-CA" sz="2400" dirty="0">
                <a:hlinkClick r:id="rId4"/>
              </a:rPr>
              <a:t>http://</a:t>
            </a:r>
            <a:r>
              <a:rPr lang="en-CA" sz="2400" dirty="0" smtClean="0">
                <a:hlinkClick r:id="rId4"/>
              </a:rPr>
              <a:t>www.howstuffworks.com/</a:t>
            </a:r>
            <a:r>
              <a:rPr lang="en-CA" sz="2400" dirty="0" smtClean="0"/>
              <a:t> - 1998-2011 </a:t>
            </a:r>
            <a:r>
              <a:rPr lang="en-CA" sz="2400" dirty="0" err="1" smtClean="0"/>
              <a:t>HowStuffWorks</a:t>
            </a:r>
            <a:r>
              <a:rPr lang="en-CA" sz="2400" dirty="0" smtClean="0"/>
              <a:t> Inc.</a:t>
            </a:r>
          </a:p>
          <a:p>
            <a:r>
              <a:rPr lang="en-CA" sz="2400" dirty="0">
                <a:hlinkClick r:id="rId5"/>
              </a:rPr>
              <a:t>http://</a:t>
            </a:r>
            <a:r>
              <a:rPr lang="en-CA" sz="2400" dirty="0" smtClean="0">
                <a:hlinkClick r:id="rId5"/>
              </a:rPr>
              <a:t>en.wikipedia.org/wiki/Energy_transformation</a:t>
            </a:r>
            <a:r>
              <a:rPr lang="en-CA" sz="2400" dirty="0" smtClean="0"/>
              <a:t> Wikipedia Foundation Inc.</a:t>
            </a:r>
          </a:p>
          <a:p>
            <a:r>
              <a:rPr lang="en-CA" sz="2400" dirty="0">
                <a:hlinkClick r:id="rId6"/>
              </a:rPr>
              <a:t>http://</a:t>
            </a:r>
            <a:r>
              <a:rPr lang="en-CA" sz="2400" dirty="0" smtClean="0">
                <a:hlinkClick r:id="rId6"/>
              </a:rPr>
              <a:t>www.physicsclassroom.com/mmedia/energy/ce.cfm</a:t>
            </a:r>
            <a:r>
              <a:rPr lang="en-CA" sz="2400" dirty="0" smtClean="0"/>
              <a:t> </a:t>
            </a:r>
            <a:r>
              <a:rPr lang="en-CA" sz="2400" dirty="0"/>
              <a:t>- 1996-2011 The Physics Classroom</a:t>
            </a:r>
            <a:endParaRPr lang="en-CA" sz="2400" dirty="0" smtClean="0"/>
          </a:p>
          <a:p>
            <a:r>
              <a:rPr lang="en-CA" sz="2400" dirty="0" smtClean="0">
                <a:hlinkClick r:id="rId7"/>
              </a:rPr>
              <a:t>http</a:t>
            </a:r>
            <a:r>
              <a:rPr lang="en-CA" sz="2400" dirty="0">
                <a:hlinkClick r:id="rId7"/>
              </a:rPr>
              <a:t>://www.bookrags.com/research/energy-transformations-woc</a:t>
            </a:r>
            <a:r>
              <a:rPr lang="en-CA" sz="2400" dirty="0" smtClean="0">
                <a:hlinkClick r:id="rId7"/>
              </a:rPr>
              <a:t>/</a:t>
            </a:r>
            <a:r>
              <a:rPr lang="en-CA" sz="2400" dirty="0" smtClean="0"/>
              <a:t> </a:t>
            </a:r>
            <a:r>
              <a:rPr lang="en-CA" sz="2400" dirty="0"/>
              <a:t>-2011 by </a:t>
            </a:r>
            <a:r>
              <a:rPr lang="en-CA" sz="2400" dirty="0" err="1"/>
              <a:t>BookRags</a:t>
            </a:r>
            <a:r>
              <a:rPr lang="en-CA" sz="2400" dirty="0"/>
              <a:t>, Inc. </a:t>
            </a:r>
          </a:p>
          <a:p>
            <a:r>
              <a:rPr lang="en-CA" sz="2400" dirty="0"/>
              <a:t> </a:t>
            </a:r>
            <a:r>
              <a:rPr lang="en-CA" sz="2400" dirty="0">
                <a:hlinkClick r:id="rId8"/>
              </a:rPr>
              <a:t>http://www.youtube.com</a:t>
            </a:r>
            <a:r>
              <a:rPr lang="en-CA" sz="2400" dirty="0" smtClean="0">
                <a:hlinkClick r:id="rId8"/>
              </a:rPr>
              <a:t>/</a:t>
            </a:r>
            <a:r>
              <a:rPr lang="en-CA" sz="2400" dirty="0"/>
              <a:t> -  2011 YouTube, LLC </a:t>
            </a:r>
            <a:endParaRPr lang="en-CA" sz="2400" dirty="0" smtClean="0"/>
          </a:p>
          <a:p>
            <a:r>
              <a:rPr lang="en-CA" sz="2400" dirty="0">
                <a:hlinkClick r:id="rId9"/>
              </a:rPr>
              <a:t>http://</a:t>
            </a:r>
            <a:r>
              <a:rPr lang="en-CA" sz="2400" dirty="0" smtClean="0">
                <a:hlinkClick r:id="rId9"/>
              </a:rPr>
              <a:t>www.enotes.com/energy-transformations-reference/energy-transformations</a:t>
            </a:r>
            <a:r>
              <a:rPr lang="en-CA" sz="2400" dirty="0"/>
              <a:t> - 2011 eNotes.com, </a:t>
            </a:r>
            <a:r>
              <a:rPr lang="en-CA" sz="2400" dirty="0" err="1" smtClean="0"/>
              <a:t>Inc</a:t>
            </a:r>
            <a:endParaRPr lang="en-CA" sz="2400" dirty="0" smtClean="0"/>
          </a:p>
          <a:p>
            <a:r>
              <a:rPr lang="en-CA" sz="2400" dirty="0">
                <a:hlinkClick r:id="rId10"/>
              </a:rPr>
              <a:t>http://</a:t>
            </a:r>
            <a:r>
              <a:rPr lang="en-CA" sz="2400" dirty="0" smtClean="0">
                <a:hlinkClick r:id="rId10"/>
              </a:rPr>
              <a:t>telstar.ote.cmu.edu/environ/m3/s3/all_ene_sys.htm</a:t>
            </a:r>
            <a:r>
              <a:rPr lang="en-CA" sz="2400" dirty="0"/>
              <a:t> - Copyright 2003 Carnegie Mellon University </a:t>
            </a:r>
          </a:p>
          <a:p>
            <a:endParaRPr lang="en-CA" sz="2400" dirty="0"/>
          </a:p>
        </p:txBody>
      </p:sp>
    </p:spTree>
    <p:extLst>
      <p:ext uri="{BB962C8B-B14F-4D97-AF65-F5344CB8AC3E}">
        <p14:creationId xmlns:p14="http://schemas.microsoft.com/office/powerpoint/2010/main" val="9360477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latin typeface="Impact" pitchFamily="34" charset="0"/>
              </a:rPr>
              <a:t>Energy </a:t>
            </a:r>
            <a:r>
              <a:rPr lang="en-US" dirty="0" smtClean="0">
                <a:solidFill>
                  <a:srgbClr val="00B0F0"/>
                </a:solidFill>
                <a:latin typeface="Impact" pitchFamily="34" charset="0"/>
              </a:rPr>
              <a:t>Transformations</a:t>
            </a:r>
            <a:r>
              <a:rPr lang="en-US" dirty="0" smtClean="0">
                <a:solidFill>
                  <a:srgbClr val="00B0F0"/>
                </a:solidFill>
              </a:rPr>
              <a:t/>
            </a:r>
            <a:br>
              <a:rPr lang="en-US" dirty="0" smtClean="0">
                <a:solidFill>
                  <a:srgbClr val="00B0F0"/>
                </a:solidFill>
              </a:rPr>
            </a:br>
            <a:r>
              <a:rPr lang="en-US" sz="3200" dirty="0" smtClean="0">
                <a:solidFill>
                  <a:srgbClr val="FFC000"/>
                </a:solidFill>
              </a:rPr>
              <a:t>Introduction</a:t>
            </a:r>
            <a:endParaRPr lang="en-CA" sz="5400" dirty="0">
              <a:solidFill>
                <a:srgbClr val="FFC000"/>
              </a:solidFill>
            </a:endParaRPr>
          </a:p>
        </p:txBody>
      </p:sp>
      <p:sp>
        <p:nvSpPr>
          <p:cNvPr id="3" name="Content Placeholder 2"/>
          <p:cNvSpPr>
            <a:spLocks noGrp="1"/>
          </p:cNvSpPr>
          <p:nvPr>
            <p:ph idx="1"/>
          </p:nvPr>
        </p:nvSpPr>
        <p:spPr>
          <a:xfrm>
            <a:off x="914400" y="1484784"/>
            <a:ext cx="7772400" cy="4870776"/>
          </a:xfrm>
        </p:spPr>
        <p:txBody>
          <a:bodyPr/>
          <a:lstStyle/>
          <a:p>
            <a:r>
              <a:rPr lang="en-US" sz="2800" dirty="0" smtClean="0"/>
              <a:t>The opening hook…………………</a:t>
            </a:r>
          </a:p>
          <a:p>
            <a:r>
              <a:rPr lang="en-US" sz="2800" dirty="0" smtClean="0"/>
              <a:t>Either play the following video or much better yet hook up the same apparatus in your classroom </a:t>
            </a:r>
            <a:r>
              <a:rPr lang="en-US" sz="2400" dirty="0" smtClean="0"/>
              <a:t>(check the strength of the ceiling before hooking up heavy objects</a:t>
            </a:r>
            <a:r>
              <a:rPr lang="en-US" sz="2800" dirty="0" smtClean="0"/>
              <a:t>)</a:t>
            </a:r>
          </a:p>
          <a:p>
            <a:pPr marL="68580" indent="0">
              <a:buNone/>
            </a:pPr>
            <a:r>
              <a:rPr lang="en-US" sz="2800" dirty="0">
                <a:hlinkClick r:id="rId2"/>
              </a:rPr>
              <a:t>http://</a:t>
            </a:r>
            <a:r>
              <a:rPr lang="en-US" sz="2800" dirty="0" smtClean="0">
                <a:hlinkClick r:id="rId2"/>
              </a:rPr>
              <a:t>www.youtube.com/watch?v=i2GdY1OlDpA</a:t>
            </a:r>
            <a:r>
              <a:rPr lang="en-US" sz="2800" dirty="0" smtClean="0"/>
              <a:t> </a:t>
            </a:r>
          </a:p>
          <a:p>
            <a:pPr marL="68580" indent="0">
              <a:buNone/>
            </a:pPr>
            <a:r>
              <a:rPr lang="en-US" sz="2800" dirty="0" smtClean="0"/>
              <a:t>The idea with this is to introduce the students to the idea of the </a:t>
            </a:r>
            <a:r>
              <a:rPr lang="en-US" sz="2800" dirty="0" smtClean="0">
                <a:solidFill>
                  <a:srgbClr val="00B050"/>
                </a:solidFill>
              </a:rPr>
              <a:t>conservation of energy. </a:t>
            </a:r>
            <a:r>
              <a:rPr lang="en-US" sz="2800" dirty="0" smtClean="0"/>
              <a:t>Following the Demo do a </a:t>
            </a:r>
            <a:r>
              <a:rPr lang="en-US" sz="2800" dirty="0" smtClean="0">
                <a:solidFill>
                  <a:srgbClr val="FFFF00"/>
                </a:solidFill>
              </a:rPr>
              <a:t>think-pair-share</a:t>
            </a:r>
            <a:r>
              <a:rPr lang="en-US" sz="2800" dirty="0" smtClean="0"/>
              <a:t> on why the bowling ball did not hit the student or teacher.</a:t>
            </a:r>
            <a:endParaRPr lang="en-US" sz="2800" dirty="0">
              <a:solidFill>
                <a:srgbClr val="00B050"/>
              </a:solidFill>
            </a:endParaRPr>
          </a:p>
          <a:p>
            <a:endParaRPr lang="en-CA" dirty="0"/>
          </a:p>
        </p:txBody>
      </p:sp>
    </p:spTree>
    <p:extLst>
      <p:ext uri="{BB962C8B-B14F-4D97-AF65-F5344CB8AC3E}">
        <p14:creationId xmlns:p14="http://schemas.microsoft.com/office/powerpoint/2010/main" val="66585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1.11111E-6 -4.39306E-6 L -0.00069 -0.12554 " pathEditMode="relative" rAng="0" ptsTypes="AA">
                                      <p:cBhvr>
                                        <p:cTn id="6" dur="250" accel="50000" decel="50000" autoRev="1" fill="hold">
                                          <p:stCondLst>
                                            <p:cond delay="0"/>
                                          </p:stCondLst>
                                        </p:cTn>
                                        <p:tgtEl>
                                          <p:spTgt spid="3">
                                            <p:txEl>
                                              <p:pRg st="0" end="0"/>
                                            </p:txEl>
                                          </p:spTgt>
                                        </p:tgtEl>
                                        <p:attrNameLst>
                                          <p:attrName>ppt_x</p:attrName>
                                          <p:attrName>ppt_y</p:attrName>
                                        </p:attrNameLst>
                                      </p:cBhvr>
                                      <p:rCtr x="-35" y="-6289"/>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arn(outVertical)">
                                      <p:cBhvr>
                                        <p:cTn id="15" dur="500"/>
                                        <p:tgtEl>
                                          <p:spTgt spid="3">
                                            <p:txEl>
                                              <p:pRg st="1" end="1"/>
                                            </p:txEl>
                                          </p:spTgt>
                                        </p:tgtEl>
                                      </p:cBhvr>
                                    </p:animEffect>
                                  </p:childTnLst>
                                </p:cTn>
                              </p:par>
                              <p:par>
                                <p:cTn id="16" presetID="16" presetClass="entr" presetSubtype="37"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outVertical)">
                                      <p:cBhvr>
                                        <p:cTn id="18" dur="500"/>
                                        <p:tgtEl>
                                          <p:spTgt spid="3">
                                            <p:txEl>
                                              <p:pRg st="2" end="2"/>
                                            </p:txEl>
                                          </p:spTgt>
                                        </p:tgtEl>
                                      </p:cBhvr>
                                    </p:animEffect>
                                  </p:childTnLst>
                                </p:cTn>
                              </p:par>
                              <p:par>
                                <p:cTn id="19" presetID="16" presetClass="entr" presetSubtype="37"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outVertic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rgbClr val="00B0F0"/>
                </a:solidFill>
                <a:latin typeface="Impact" pitchFamily="34" charset="0"/>
              </a:rPr>
              <a:t>Energy Transformations</a:t>
            </a:r>
            <a:r>
              <a:rPr lang="en-US" dirty="0" smtClean="0">
                <a:solidFill>
                  <a:srgbClr val="00B0F0"/>
                </a:solidFill>
              </a:rPr>
              <a:t/>
            </a:r>
            <a:br>
              <a:rPr lang="en-US" dirty="0" smtClean="0">
                <a:solidFill>
                  <a:srgbClr val="00B0F0"/>
                </a:solidFill>
              </a:rPr>
            </a:br>
            <a:r>
              <a:rPr lang="en-US" sz="3200" dirty="0" smtClean="0">
                <a:solidFill>
                  <a:srgbClr val="FFFF00"/>
                </a:solidFill>
              </a:rPr>
              <a:t>Introduction</a:t>
            </a:r>
            <a:endParaRPr lang="en-CA" sz="3200" dirty="0">
              <a:solidFill>
                <a:srgbClr val="FFFF00"/>
              </a:solidFill>
            </a:endParaRPr>
          </a:p>
        </p:txBody>
      </p:sp>
      <p:sp>
        <p:nvSpPr>
          <p:cNvPr id="3" name="Content Placeholder 2"/>
          <p:cNvSpPr>
            <a:spLocks noGrp="1"/>
          </p:cNvSpPr>
          <p:nvPr>
            <p:ph idx="1"/>
          </p:nvPr>
        </p:nvSpPr>
        <p:spPr/>
        <p:txBody>
          <a:bodyPr>
            <a:normAutofit/>
          </a:bodyPr>
          <a:lstStyle/>
          <a:p>
            <a:pPr marL="68580" indent="0">
              <a:buNone/>
            </a:pPr>
            <a:r>
              <a:rPr lang="en-US" sz="3200" dirty="0" smtClean="0">
                <a:latin typeface="Bookman Old Style" pitchFamily="18" charset="0"/>
              </a:rPr>
              <a:t>Formal Definition</a:t>
            </a:r>
            <a:r>
              <a:rPr lang="en-US" dirty="0" smtClean="0"/>
              <a:t>: </a:t>
            </a:r>
          </a:p>
          <a:p>
            <a:pPr marL="68580" indent="0">
              <a:buNone/>
            </a:pPr>
            <a:endParaRPr lang="en-US" dirty="0" smtClean="0"/>
          </a:p>
          <a:p>
            <a:pPr marL="68580" indent="0">
              <a:buNone/>
            </a:pPr>
            <a:r>
              <a:rPr lang="en-US" i="1" dirty="0" smtClean="0"/>
              <a:t>Energy </a:t>
            </a:r>
            <a:r>
              <a:rPr lang="en-US" i="1" dirty="0" smtClean="0">
                <a:solidFill>
                  <a:srgbClr val="00B050"/>
                </a:solidFill>
              </a:rPr>
              <a:t>transformation</a:t>
            </a:r>
            <a:r>
              <a:rPr lang="en-US" i="1" dirty="0" smtClean="0"/>
              <a:t> is the changing of one kind of </a:t>
            </a:r>
            <a:r>
              <a:rPr lang="en-US" i="1" dirty="0" smtClean="0">
                <a:solidFill>
                  <a:srgbClr val="FFFF00"/>
                </a:solidFill>
              </a:rPr>
              <a:t>energy</a:t>
            </a:r>
            <a:r>
              <a:rPr lang="en-US" i="1" dirty="0" smtClean="0"/>
              <a:t> into another kind of </a:t>
            </a:r>
            <a:r>
              <a:rPr lang="en-US" i="1" dirty="0" smtClean="0">
                <a:solidFill>
                  <a:srgbClr val="FFFF00"/>
                </a:solidFill>
              </a:rPr>
              <a:t>energy</a:t>
            </a:r>
          </a:p>
          <a:p>
            <a:pPr marL="68580" indent="0">
              <a:buNone/>
            </a:pPr>
            <a:endParaRPr lang="en-US" dirty="0" smtClean="0"/>
          </a:p>
          <a:p>
            <a:pPr marL="68580" indent="0">
              <a:buNone/>
            </a:pPr>
            <a:r>
              <a:rPr lang="en-US" dirty="0" smtClean="0">
                <a:solidFill>
                  <a:schemeClr val="tx2">
                    <a:lumMod val="50000"/>
                  </a:schemeClr>
                </a:solidFill>
                <a:latin typeface="Comic Sans MS" pitchFamily="66" charset="0"/>
              </a:rPr>
              <a:t>Lets go back and define the terms within this definition</a:t>
            </a:r>
            <a:r>
              <a:rPr lang="en-US" dirty="0" smtClean="0">
                <a:solidFill>
                  <a:schemeClr val="tx2">
                    <a:lumMod val="50000"/>
                  </a:schemeClr>
                </a:solidFill>
              </a:rPr>
              <a:t>.</a:t>
            </a:r>
          </a:p>
          <a:p>
            <a:pPr marL="68580" indent="0">
              <a:buNone/>
            </a:pPr>
            <a:endParaRPr lang="en-US" dirty="0" smtClean="0"/>
          </a:p>
          <a:p>
            <a:endParaRPr lang="en-US" dirty="0"/>
          </a:p>
        </p:txBody>
      </p:sp>
    </p:spTree>
    <p:extLst>
      <p:ext uri="{BB962C8B-B14F-4D97-AF65-F5344CB8AC3E}">
        <p14:creationId xmlns:p14="http://schemas.microsoft.com/office/powerpoint/2010/main" val="3201647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out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FF00"/>
                </a:solidFill>
              </a:rPr>
              <a:t>Introduction</a:t>
            </a:r>
            <a:endParaRPr lang="en-CA" dirty="0">
              <a:solidFill>
                <a:srgbClr val="FFFF00"/>
              </a:solidFill>
            </a:endParaRPr>
          </a:p>
        </p:txBody>
      </p:sp>
      <p:sp>
        <p:nvSpPr>
          <p:cNvPr id="3" name="Content Placeholder 2"/>
          <p:cNvSpPr>
            <a:spLocks noGrp="1"/>
          </p:cNvSpPr>
          <p:nvPr>
            <p:ph idx="1"/>
          </p:nvPr>
        </p:nvSpPr>
        <p:spPr>
          <a:xfrm>
            <a:off x="914400" y="1783560"/>
            <a:ext cx="7772400" cy="4741784"/>
          </a:xfrm>
        </p:spPr>
        <p:txBody>
          <a:bodyPr>
            <a:normAutofit fontScale="70000" lnSpcReduction="20000"/>
            <a:scene3d>
              <a:camera prst="orthographicFront"/>
              <a:lightRig rig="threePt" dir="t"/>
            </a:scene3d>
            <a:sp3d prstMaterial="metal"/>
          </a:bodyPr>
          <a:lstStyle/>
          <a:p>
            <a:pPr marL="68580" indent="0" algn="ctr">
              <a:buNone/>
            </a:pPr>
            <a:r>
              <a:rPr lang="en-US" sz="3400" dirty="0" smtClean="0">
                <a:latin typeface="Comic Sans MS" pitchFamily="66" charset="0"/>
              </a:rPr>
              <a:t>Transformation means to change but what is </a:t>
            </a:r>
            <a:r>
              <a:rPr lang="en-US" sz="3400" dirty="0" smtClean="0">
                <a:solidFill>
                  <a:srgbClr val="FFFF00"/>
                </a:solidFill>
                <a:latin typeface="Comic Sans MS" pitchFamily="66" charset="0"/>
              </a:rPr>
              <a:t>Energy</a:t>
            </a:r>
            <a:r>
              <a:rPr lang="en-US" sz="3400" dirty="0" smtClean="0">
                <a:latin typeface="Comic Sans MS" pitchFamily="66" charset="0"/>
              </a:rPr>
              <a:t> anyways???</a:t>
            </a:r>
          </a:p>
          <a:p>
            <a:pPr marL="68580" indent="0">
              <a:buNone/>
            </a:pPr>
            <a:endParaRPr lang="en-US" sz="3200" dirty="0">
              <a:solidFill>
                <a:srgbClr val="FF0000"/>
              </a:solidFill>
              <a:latin typeface="Comic Sans MS" pitchFamily="66" charset="0"/>
            </a:endParaRPr>
          </a:p>
          <a:p>
            <a:pPr marL="68580" indent="0">
              <a:buNone/>
            </a:pPr>
            <a:r>
              <a:rPr lang="en-US" sz="3200" dirty="0" smtClean="0">
                <a:solidFill>
                  <a:srgbClr val="00B050"/>
                </a:solidFill>
                <a:latin typeface="Comic Sans MS" pitchFamily="66" charset="0"/>
              </a:rPr>
              <a:t>        Ask the students what they think energy is. </a:t>
            </a:r>
            <a:r>
              <a:rPr lang="en-US" sz="2800" dirty="0" smtClean="0">
                <a:latin typeface="Comic Sans MS" pitchFamily="66" charset="0"/>
              </a:rPr>
              <a:t>Expect lots of examples of energy and perhaps an answer stating that energy is a physical quantity and that it can be measured. (K/U, T/I)</a:t>
            </a:r>
          </a:p>
          <a:p>
            <a:pPr marL="68580" indent="0">
              <a:buNone/>
            </a:pPr>
            <a:endParaRPr lang="en-US" sz="2400" dirty="0"/>
          </a:p>
          <a:p>
            <a:pPr marL="68580" indent="0">
              <a:lnSpc>
                <a:spcPct val="120000"/>
              </a:lnSpc>
              <a:spcBef>
                <a:spcPts val="0"/>
              </a:spcBef>
              <a:buNone/>
            </a:pPr>
            <a:r>
              <a:rPr lang="en-US" dirty="0">
                <a:solidFill>
                  <a:srgbClr val="FFFF00"/>
                </a:solidFill>
              </a:rPr>
              <a:t>Energy</a:t>
            </a:r>
            <a:r>
              <a:rPr lang="en-US" dirty="0"/>
              <a:t> is the </a:t>
            </a:r>
            <a:r>
              <a:rPr lang="en-US" dirty="0" smtClean="0"/>
              <a:t>measure of that “thing” that allows a system to do work. </a:t>
            </a:r>
          </a:p>
          <a:p>
            <a:pPr marL="68580" indent="0">
              <a:lnSpc>
                <a:spcPct val="120000"/>
              </a:lnSpc>
              <a:spcBef>
                <a:spcPts val="0"/>
              </a:spcBef>
              <a:buNone/>
            </a:pPr>
            <a:endParaRPr lang="en-US" sz="1400" dirty="0"/>
          </a:p>
          <a:p>
            <a:pPr marL="68580" indent="0">
              <a:lnSpc>
                <a:spcPct val="120000"/>
              </a:lnSpc>
              <a:spcBef>
                <a:spcPts val="0"/>
              </a:spcBef>
              <a:buNone/>
            </a:pPr>
            <a:r>
              <a:rPr lang="en-US" dirty="0" smtClean="0"/>
              <a:t>		</a:t>
            </a:r>
            <a:r>
              <a:rPr lang="en-US" dirty="0" smtClean="0">
                <a:solidFill>
                  <a:srgbClr val="00B050"/>
                </a:solidFill>
              </a:rPr>
              <a:t>or put another way</a:t>
            </a:r>
          </a:p>
          <a:p>
            <a:pPr marL="68580" indent="0">
              <a:lnSpc>
                <a:spcPct val="120000"/>
              </a:lnSpc>
              <a:spcBef>
                <a:spcPts val="0"/>
              </a:spcBef>
              <a:buNone/>
            </a:pPr>
            <a:endParaRPr lang="en-US" sz="1300" dirty="0" smtClean="0">
              <a:solidFill>
                <a:srgbClr val="00B050"/>
              </a:solidFill>
            </a:endParaRPr>
          </a:p>
          <a:p>
            <a:pPr marL="68580" indent="0">
              <a:lnSpc>
                <a:spcPct val="120000"/>
              </a:lnSpc>
              <a:spcBef>
                <a:spcPts val="0"/>
              </a:spcBef>
              <a:buNone/>
            </a:pPr>
            <a:r>
              <a:rPr lang="en-US" dirty="0">
                <a:solidFill>
                  <a:srgbClr val="FFFF00"/>
                </a:solidFill>
              </a:rPr>
              <a:t>Energy</a:t>
            </a:r>
            <a:r>
              <a:rPr lang="en-US" dirty="0"/>
              <a:t> </a:t>
            </a:r>
            <a:r>
              <a:rPr lang="en-US" dirty="0" smtClean="0"/>
              <a:t>allows </a:t>
            </a:r>
            <a:r>
              <a:rPr lang="en-US" dirty="0"/>
              <a:t>a machine or system to do some kind of </a:t>
            </a:r>
            <a:r>
              <a:rPr lang="en-US" dirty="0" smtClean="0"/>
              <a:t>work.</a:t>
            </a:r>
          </a:p>
          <a:p>
            <a:pPr marL="68580" indent="0">
              <a:lnSpc>
                <a:spcPct val="120000"/>
              </a:lnSpc>
              <a:spcBef>
                <a:spcPts val="0"/>
              </a:spcBef>
              <a:buNone/>
            </a:pPr>
            <a:r>
              <a:rPr lang="en-US" i="1" dirty="0" smtClean="0"/>
              <a:t>(This seems a bit vague but from a physics perspective it works. We’ll get into the different kinds of energy later.) </a:t>
            </a:r>
            <a:endParaRPr lang="en-US" i="1" dirty="0"/>
          </a:p>
          <a:p>
            <a:pPr marL="68580" indent="0">
              <a:lnSpc>
                <a:spcPct val="120000"/>
              </a:lnSpc>
              <a:spcBef>
                <a:spcPts val="0"/>
              </a:spcBef>
              <a:buNone/>
            </a:pPr>
            <a:endParaRPr lang="en-CA" i="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5812" y="2564904"/>
            <a:ext cx="515127" cy="484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5874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80">
                                          <p:stCondLst>
                                            <p:cond delay="0"/>
                                          </p:stCondLst>
                                        </p:cTn>
                                        <p:tgtEl>
                                          <p:spTgt spid="1026"/>
                                        </p:tgtEl>
                                      </p:cBhvr>
                                    </p:animEffect>
                                    <p:anim calcmode="lin" valueType="num">
                                      <p:cBhvr>
                                        <p:cTn id="8" dur="1822" tmFilter="0,0; 0.14,0.36; 0.43,0.73; 0.71,0.91; 1.0,1.0">
                                          <p:stCondLst>
                                            <p:cond delay="0"/>
                                          </p:stCondLst>
                                        </p:cTn>
                                        <p:tgtEl>
                                          <p:spTgt spid="102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2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2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2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26"/>
                                        </p:tgtEl>
                                        <p:attrNameLst>
                                          <p:attrName>ppt_y</p:attrName>
                                        </p:attrNameLst>
                                      </p:cBhvr>
                                      <p:tavLst>
                                        <p:tav tm="0" fmla="#ppt_y-sin(pi*$)/81">
                                          <p:val>
                                            <p:fltVal val="0"/>
                                          </p:val>
                                        </p:tav>
                                        <p:tav tm="100000">
                                          <p:val>
                                            <p:fltVal val="1"/>
                                          </p:val>
                                        </p:tav>
                                      </p:tavLst>
                                    </p:anim>
                                    <p:animScale>
                                      <p:cBhvr>
                                        <p:cTn id="13" dur="26">
                                          <p:stCondLst>
                                            <p:cond delay="650"/>
                                          </p:stCondLst>
                                        </p:cTn>
                                        <p:tgtEl>
                                          <p:spTgt spid="1026"/>
                                        </p:tgtEl>
                                      </p:cBhvr>
                                      <p:to x="100000" y="60000"/>
                                    </p:animScale>
                                    <p:animScale>
                                      <p:cBhvr>
                                        <p:cTn id="14" dur="166" decel="50000">
                                          <p:stCondLst>
                                            <p:cond delay="676"/>
                                          </p:stCondLst>
                                        </p:cTn>
                                        <p:tgtEl>
                                          <p:spTgt spid="1026"/>
                                        </p:tgtEl>
                                      </p:cBhvr>
                                      <p:to x="100000" y="100000"/>
                                    </p:animScale>
                                    <p:animScale>
                                      <p:cBhvr>
                                        <p:cTn id="15" dur="26">
                                          <p:stCondLst>
                                            <p:cond delay="1312"/>
                                          </p:stCondLst>
                                        </p:cTn>
                                        <p:tgtEl>
                                          <p:spTgt spid="1026"/>
                                        </p:tgtEl>
                                      </p:cBhvr>
                                      <p:to x="100000" y="80000"/>
                                    </p:animScale>
                                    <p:animScale>
                                      <p:cBhvr>
                                        <p:cTn id="16" dur="166" decel="50000">
                                          <p:stCondLst>
                                            <p:cond delay="1338"/>
                                          </p:stCondLst>
                                        </p:cTn>
                                        <p:tgtEl>
                                          <p:spTgt spid="1026"/>
                                        </p:tgtEl>
                                      </p:cBhvr>
                                      <p:to x="100000" y="100000"/>
                                    </p:animScale>
                                    <p:animScale>
                                      <p:cBhvr>
                                        <p:cTn id="17" dur="26">
                                          <p:stCondLst>
                                            <p:cond delay="1642"/>
                                          </p:stCondLst>
                                        </p:cTn>
                                        <p:tgtEl>
                                          <p:spTgt spid="1026"/>
                                        </p:tgtEl>
                                      </p:cBhvr>
                                      <p:to x="100000" y="90000"/>
                                    </p:animScale>
                                    <p:animScale>
                                      <p:cBhvr>
                                        <p:cTn id="18" dur="166" decel="50000">
                                          <p:stCondLst>
                                            <p:cond delay="1668"/>
                                          </p:stCondLst>
                                        </p:cTn>
                                        <p:tgtEl>
                                          <p:spTgt spid="1026"/>
                                        </p:tgtEl>
                                      </p:cBhvr>
                                      <p:to x="100000" y="100000"/>
                                    </p:animScale>
                                    <p:animScale>
                                      <p:cBhvr>
                                        <p:cTn id="19" dur="26">
                                          <p:stCondLst>
                                            <p:cond delay="1808"/>
                                          </p:stCondLst>
                                        </p:cTn>
                                        <p:tgtEl>
                                          <p:spTgt spid="1026"/>
                                        </p:tgtEl>
                                      </p:cBhvr>
                                      <p:to x="100000" y="95000"/>
                                    </p:animScale>
                                    <p:animScale>
                                      <p:cBhvr>
                                        <p:cTn id="20" dur="166" decel="50000">
                                          <p:stCondLst>
                                            <p:cond delay="1834"/>
                                          </p:stCondLst>
                                        </p:cTn>
                                        <p:tgtEl>
                                          <p:spTgt spid="102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fade">
                                      <p:cBhvr>
                                        <p:cTn id="40" dur="500"/>
                                        <p:tgtEl>
                                          <p:spTgt spid="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a:solidFill>
                  <a:srgbClr val="00B0F0"/>
                </a:solidFill>
                <a:latin typeface="Impact" pitchFamily="34" charset="0"/>
              </a:rPr>
              <a:t>Energy </a:t>
            </a:r>
            <a:r>
              <a:rPr lang="en-CA" dirty="0" smtClean="0">
                <a:solidFill>
                  <a:srgbClr val="00B0F0"/>
                </a:solidFill>
                <a:latin typeface="Impact" pitchFamily="34" charset="0"/>
              </a:rPr>
              <a:t>Transformations</a:t>
            </a:r>
            <a:r>
              <a:rPr lang="en-CA" dirty="0" smtClean="0">
                <a:solidFill>
                  <a:srgbClr val="00B0F0"/>
                </a:solidFill>
              </a:rPr>
              <a:t/>
            </a:r>
            <a:br>
              <a:rPr lang="en-CA" dirty="0" smtClean="0">
                <a:solidFill>
                  <a:srgbClr val="00B0F0"/>
                </a:solidFill>
              </a:rPr>
            </a:br>
            <a:r>
              <a:rPr lang="en-CA" sz="3200" dirty="0" smtClean="0">
                <a:solidFill>
                  <a:srgbClr val="FFFF00"/>
                </a:solidFill>
              </a:rPr>
              <a:t>Understanding Energy</a:t>
            </a:r>
            <a:endParaRPr lang="en-CA" dirty="0">
              <a:solidFill>
                <a:srgbClr val="FFFF00"/>
              </a:solidFill>
            </a:endParaRPr>
          </a:p>
        </p:txBody>
      </p:sp>
      <p:sp>
        <p:nvSpPr>
          <p:cNvPr id="3" name="Content Placeholder 2"/>
          <p:cNvSpPr>
            <a:spLocks noGrp="1"/>
          </p:cNvSpPr>
          <p:nvPr>
            <p:ph idx="1"/>
          </p:nvPr>
        </p:nvSpPr>
        <p:spPr>
          <a:xfrm>
            <a:off x="914400" y="1412776"/>
            <a:ext cx="7772400" cy="4942784"/>
          </a:xfrm>
        </p:spPr>
        <p:txBody>
          <a:bodyPr>
            <a:normAutofit fontScale="92500" lnSpcReduction="10000"/>
          </a:bodyPr>
          <a:lstStyle/>
          <a:p>
            <a:pPr marL="68580" lvl="0" indent="0">
              <a:buClr>
                <a:srgbClr val="D6ECFF"/>
              </a:buClr>
              <a:buNone/>
            </a:pPr>
            <a:endParaRPr lang="en-US" sz="2400" dirty="0" smtClean="0">
              <a:solidFill>
                <a:prstClr val="white"/>
              </a:solidFill>
            </a:endParaRPr>
          </a:p>
          <a:p>
            <a:pPr marL="68580" indent="0">
              <a:buNone/>
            </a:pPr>
            <a:r>
              <a:rPr lang="en-US" dirty="0" smtClean="0"/>
              <a:t>So when we speak of the measurement of </a:t>
            </a:r>
            <a:r>
              <a:rPr lang="en-US" dirty="0" smtClean="0">
                <a:solidFill>
                  <a:srgbClr val="FFFF00"/>
                </a:solidFill>
              </a:rPr>
              <a:t>energy </a:t>
            </a:r>
            <a:r>
              <a:rPr lang="en-US" dirty="0" smtClean="0"/>
              <a:t>we are really measuring how much work can be done by the system in question.</a:t>
            </a:r>
          </a:p>
          <a:p>
            <a:pPr marL="68580" indent="0">
              <a:buNone/>
            </a:pPr>
            <a:endParaRPr lang="en-US" dirty="0" smtClean="0"/>
          </a:p>
          <a:p>
            <a:pPr marL="68580" indent="0">
              <a:buNone/>
            </a:pPr>
            <a:r>
              <a:rPr lang="en-US" dirty="0" smtClean="0"/>
              <a:t>	</a:t>
            </a:r>
            <a:r>
              <a:rPr lang="en-US" sz="2400" dirty="0" smtClean="0">
                <a:latin typeface="Comic Sans MS" pitchFamily="66" charset="0"/>
              </a:rPr>
              <a:t>At this point students may ask what </a:t>
            </a:r>
            <a:r>
              <a:rPr lang="en-US" sz="2400" b="1" dirty="0" smtClean="0">
                <a:latin typeface="Comic Sans MS" pitchFamily="66" charset="0"/>
              </a:rPr>
              <a:t>work</a:t>
            </a:r>
            <a:r>
              <a:rPr lang="en-US" sz="2400" dirty="0" smtClean="0">
                <a:latin typeface="Comic Sans MS" pitchFamily="66" charset="0"/>
              </a:rPr>
              <a:t> is. Work and energy appear to be interchangeable but they are not (although they use the same units). Work is what gets done to an object by a force and Energy is what allows it to happen (sort of like the currency in a transaction). However, the concept of Energy Transformations can be understood without getting too deeply into work, power etc.   </a:t>
            </a:r>
            <a:endParaRPr lang="en-US" sz="2800" dirty="0">
              <a:latin typeface="Comic Sans MS" pitchFamily="66" charset="0"/>
            </a:endParaRPr>
          </a:p>
          <a:p>
            <a:pPr marL="68580" indent="0">
              <a:buNone/>
            </a:pPr>
            <a:endParaRPr lang="en-CA"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9456" y="3229431"/>
            <a:ext cx="810840" cy="55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843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wipe(down)">
                                      <p:cBhvr>
                                        <p:cTn id="14" dur="580">
                                          <p:stCondLst>
                                            <p:cond delay="0"/>
                                          </p:stCondLst>
                                        </p:cTn>
                                        <p:tgtEl>
                                          <p:spTgt spid="2050"/>
                                        </p:tgtEl>
                                      </p:cBhvr>
                                    </p:animEffect>
                                    <p:anim calcmode="lin" valueType="num">
                                      <p:cBhvr>
                                        <p:cTn id="15"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0" dur="26">
                                          <p:stCondLst>
                                            <p:cond delay="650"/>
                                          </p:stCondLst>
                                        </p:cTn>
                                        <p:tgtEl>
                                          <p:spTgt spid="2050"/>
                                        </p:tgtEl>
                                      </p:cBhvr>
                                      <p:to x="100000" y="60000"/>
                                    </p:animScale>
                                    <p:animScale>
                                      <p:cBhvr>
                                        <p:cTn id="21" dur="166" decel="50000">
                                          <p:stCondLst>
                                            <p:cond delay="676"/>
                                          </p:stCondLst>
                                        </p:cTn>
                                        <p:tgtEl>
                                          <p:spTgt spid="2050"/>
                                        </p:tgtEl>
                                      </p:cBhvr>
                                      <p:to x="100000" y="100000"/>
                                    </p:animScale>
                                    <p:animScale>
                                      <p:cBhvr>
                                        <p:cTn id="22" dur="26">
                                          <p:stCondLst>
                                            <p:cond delay="1312"/>
                                          </p:stCondLst>
                                        </p:cTn>
                                        <p:tgtEl>
                                          <p:spTgt spid="2050"/>
                                        </p:tgtEl>
                                      </p:cBhvr>
                                      <p:to x="100000" y="80000"/>
                                    </p:animScale>
                                    <p:animScale>
                                      <p:cBhvr>
                                        <p:cTn id="23" dur="166" decel="50000">
                                          <p:stCondLst>
                                            <p:cond delay="1338"/>
                                          </p:stCondLst>
                                        </p:cTn>
                                        <p:tgtEl>
                                          <p:spTgt spid="2050"/>
                                        </p:tgtEl>
                                      </p:cBhvr>
                                      <p:to x="100000" y="100000"/>
                                    </p:animScale>
                                    <p:animScale>
                                      <p:cBhvr>
                                        <p:cTn id="24" dur="26">
                                          <p:stCondLst>
                                            <p:cond delay="1642"/>
                                          </p:stCondLst>
                                        </p:cTn>
                                        <p:tgtEl>
                                          <p:spTgt spid="2050"/>
                                        </p:tgtEl>
                                      </p:cBhvr>
                                      <p:to x="100000" y="90000"/>
                                    </p:animScale>
                                    <p:animScale>
                                      <p:cBhvr>
                                        <p:cTn id="25" dur="166" decel="50000">
                                          <p:stCondLst>
                                            <p:cond delay="1668"/>
                                          </p:stCondLst>
                                        </p:cTn>
                                        <p:tgtEl>
                                          <p:spTgt spid="2050"/>
                                        </p:tgtEl>
                                      </p:cBhvr>
                                      <p:to x="100000" y="100000"/>
                                    </p:animScale>
                                    <p:animScale>
                                      <p:cBhvr>
                                        <p:cTn id="26" dur="26">
                                          <p:stCondLst>
                                            <p:cond delay="1808"/>
                                          </p:stCondLst>
                                        </p:cTn>
                                        <p:tgtEl>
                                          <p:spTgt spid="2050"/>
                                        </p:tgtEl>
                                      </p:cBhvr>
                                      <p:to x="100000" y="95000"/>
                                    </p:animScale>
                                    <p:animScale>
                                      <p:cBhvr>
                                        <p:cTn id="27" dur="166" decel="50000">
                                          <p:stCondLst>
                                            <p:cond delay="1834"/>
                                          </p:stCondLst>
                                        </p:cTn>
                                        <p:tgtEl>
                                          <p:spTgt spid="2050"/>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ipe(left)">
                                      <p:cBhvr>
                                        <p:cTn id="3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72720"/>
          </a:xfrm>
        </p:spPr>
        <p:txBody>
          <a:bodyPr/>
          <a:lstStyle/>
          <a:p>
            <a:pPr algn="ctr"/>
            <a:r>
              <a:rPr lang="en-CA" dirty="0">
                <a:solidFill>
                  <a:srgbClr val="00B0F0"/>
                </a:solidFill>
                <a:latin typeface="Impact" pitchFamily="34" charset="0"/>
              </a:rPr>
              <a:t>Energy Transformations</a:t>
            </a:r>
            <a:r>
              <a:rPr lang="en-CA" dirty="0">
                <a:solidFill>
                  <a:srgbClr val="00B0F0"/>
                </a:solidFill>
              </a:rPr>
              <a:t/>
            </a:r>
            <a:br>
              <a:rPr lang="en-CA" dirty="0">
                <a:solidFill>
                  <a:srgbClr val="00B0F0"/>
                </a:solidFill>
              </a:rPr>
            </a:br>
            <a:r>
              <a:rPr lang="en-CA" sz="3200" dirty="0">
                <a:solidFill>
                  <a:srgbClr val="FFFF00"/>
                </a:solidFill>
              </a:rPr>
              <a:t>Understanding </a:t>
            </a:r>
            <a:r>
              <a:rPr lang="en-CA" sz="3200" dirty="0" smtClean="0">
                <a:solidFill>
                  <a:srgbClr val="FFFF00"/>
                </a:solidFill>
              </a:rPr>
              <a:t>Energy</a:t>
            </a:r>
            <a:endParaRPr lang="en-CA" dirty="0">
              <a:solidFill>
                <a:srgbClr val="00B0F0"/>
              </a:solidFill>
            </a:endParaRPr>
          </a:p>
        </p:txBody>
      </p:sp>
      <p:sp>
        <p:nvSpPr>
          <p:cNvPr id="3" name="Content Placeholder 2"/>
          <p:cNvSpPr>
            <a:spLocks noGrp="1"/>
          </p:cNvSpPr>
          <p:nvPr>
            <p:ph idx="1"/>
          </p:nvPr>
        </p:nvSpPr>
        <p:spPr>
          <a:xfrm>
            <a:off x="914400" y="1484784"/>
            <a:ext cx="7772400" cy="4870776"/>
          </a:xfrm>
        </p:spPr>
        <p:txBody>
          <a:bodyPr>
            <a:normAutofit/>
          </a:bodyPr>
          <a:lstStyle/>
          <a:p>
            <a:pPr marL="68580" lvl="0" indent="0">
              <a:buClr>
                <a:srgbClr val="D6ECFF"/>
              </a:buClr>
              <a:buNone/>
            </a:pPr>
            <a:endParaRPr lang="en-US" sz="2400" i="1" dirty="0" smtClean="0">
              <a:solidFill>
                <a:srgbClr val="FF0000"/>
              </a:solidFill>
              <a:latin typeface="Century" pitchFamily="18" charset="0"/>
            </a:endParaRPr>
          </a:p>
          <a:p>
            <a:pPr marL="68580" lvl="0" indent="0">
              <a:buClr>
                <a:srgbClr val="D6ECFF"/>
              </a:buClr>
              <a:buNone/>
            </a:pPr>
            <a:r>
              <a:rPr lang="en-US" sz="2400" i="1" dirty="0" smtClean="0">
                <a:solidFill>
                  <a:srgbClr val="FF0000"/>
                </a:solidFill>
                <a:latin typeface="Century" pitchFamily="18" charset="0"/>
              </a:rPr>
              <a:t>Technical </a:t>
            </a:r>
            <a:r>
              <a:rPr lang="en-US" sz="2400" i="1" dirty="0">
                <a:solidFill>
                  <a:srgbClr val="FF0000"/>
                </a:solidFill>
                <a:latin typeface="Century" pitchFamily="18" charset="0"/>
              </a:rPr>
              <a:t>Point</a:t>
            </a:r>
            <a:r>
              <a:rPr lang="en-US" sz="2400" dirty="0">
                <a:solidFill>
                  <a:srgbClr val="FF0000"/>
                </a:solidFill>
                <a:latin typeface="Century" pitchFamily="18" charset="0"/>
              </a:rPr>
              <a:t>:</a:t>
            </a:r>
          </a:p>
          <a:p>
            <a:pPr marL="68580" lvl="0" indent="0">
              <a:buClr>
                <a:srgbClr val="D6ECFF"/>
              </a:buClr>
              <a:buNone/>
            </a:pPr>
            <a:endParaRPr lang="en-US" sz="2600" dirty="0">
              <a:solidFill>
                <a:prstClr val="white"/>
              </a:solidFill>
            </a:endParaRPr>
          </a:p>
          <a:p>
            <a:pPr marL="68580" lvl="0" indent="0">
              <a:buClr>
                <a:srgbClr val="D6ECFF"/>
              </a:buClr>
              <a:buNone/>
            </a:pPr>
            <a:r>
              <a:rPr lang="en-US" sz="2600" dirty="0" smtClean="0">
                <a:solidFill>
                  <a:prstClr val="white"/>
                </a:solidFill>
              </a:rPr>
              <a:t>Units </a:t>
            </a:r>
            <a:r>
              <a:rPr lang="en-US" sz="2600" dirty="0">
                <a:solidFill>
                  <a:prstClr val="white"/>
                </a:solidFill>
              </a:rPr>
              <a:t>of Energy: </a:t>
            </a:r>
          </a:p>
          <a:p>
            <a:pPr marL="68580" lvl="0" indent="0">
              <a:buClr>
                <a:srgbClr val="D6ECFF"/>
              </a:buClr>
              <a:buNone/>
            </a:pPr>
            <a:endParaRPr lang="en-US" sz="2400" dirty="0">
              <a:solidFill>
                <a:prstClr val="white"/>
              </a:solidFill>
              <a:latin typeface="Calibri" pitchFamily="34" charset="0"/>
              <a:cs typeface="Calibri" pitchFamily="34" charset="0"/>
            </a:endParaRPr>
          </a:p>
          <a:p>
            <a:pPr marL="68580" lvl="0" indent="0">
              <a:buClr>
                <a:srgbClr val="D6ECFF"/>
              </a:buClr>
              <a:buNone/>
            </a:pPr>
            <a:r>
              <a:rPr lang="en-US" sz="2400" dirty="0" smtClean="0">
                <a:solidFill>
                  <a:prstClr val="white"/>
                </a:solidFill>
                <a:latin typeface="Calibri" pitchFamily="34" charset="0"/>
                <a:cs typeface="Calibri" pitchFamily="34" charset="0"/>
              </a:rPr>
              <a:t>The </a:t>
            </a:r>
            <a:r>
              <a:rPr lang="en-US" sz="2400" dirty="0">
                <a:solidFill>
                  <a:prstClr val="white"/>
                </a:solidFill>
                <a:latin typeface="Calibri" pitchFamily="34" charset="0"/>
                <a:cs typeface="Calibri" pitchFamily="34" charset="0"/>
              </a:rPr>
              <a:t>SI unit of energy is the</a:t>
            </a:r>
            <a:r>
              <a:rPr lang="en-US" sz="2400" dirty="0" smtClean="0">
                <a:solidFill>
                  <a:prstClr val="white"/>
                </a:solidFill>
                <a:latin typeface="Calibri" pitchFamily="34" charset="0"/>
                <a:cs typeface="Calibri" pitchFamily="34" charset="0"/>
              </a:rPr>
              <a:t>:</a:t>
            </a:r>
          </a:p>
          <a:p>
            <a:pPr marL="68580" lvl="0" indent="0">
              <a:buClr>
                <a:srgbClr val="D6ECFF"/>
              </a:buClr>
              <a:buNone/>
            </a:pPr>
            <a:endParaRPr lang="en-US" sz="2400" dirty="0">
              <a:solidFill>
                <a:prstClr val="white"/>
              </a:solidFill>
              <a:latin typeface="Calibri" pitchFamily="34" charset="0"/>
              <a:cs typeface="Calibri" pitchFamily="34" charset="0"/>
            </a:endParaRPr>
          </a:p>
          <a:p>
            <a:pPr marL="68580" lvl="0" indent="0" algn="ctr">
              <a:buClr>
                <a:srgbClr val="D6ECFF"/>
              </a:buClr>
              <a:buNone/>
            </a:pPr>
            <a:r>
              <a:rPr lang="en-US" sz="2400" dirty="0">
                <a:solidFill>
                  <a:prstClr val="white"/>
                </a:solidFill>
                <a:latin typeface="Calibri" pitchFamily="34" charset="0"/>
                <a:cs typeface="Calibri" pitchFamily="34" charset="0"/>
              </a:rPr>
              <a:t> </a:t>
            </a:r>
            <a:r>
              <a:rPr lang="en-US" sz="2800" dirty="0">
                <a:solidFill>
                  <a:srgbClr val="00B050"/>
                </a:solidFill>
                <a:latin typeface="Calibri" pitchFamily="34" charset="0"/>
                <a:cs typeface="Calibri" pitchFamily="34" charset="0"/>
              </a:rPr>
              <a:t>joule (J) or newton-meter (N * m</a:t>
            </a:r>
            <a:r>
              <a:rPr lang="en-US" sz="2800" dirty="0" smtClean="0">
                <a:solidFill>
                  <a:srgbClr val="00B050"/>
                </a:solidFill>
                <a:latin typeface="Calibri" pitchFamily="34" charset="0"/>
                <a:cs typeface="Calibri" pitchFamily="34" charset="0"/>
              </a:rPr>
              <a:t>)</a:t>
            </a:r>
          </a:p>
          <a:p>
            <a:pPr marL="68580" lvl="0" indent="0" algn="ctr">
              <a:buClr>
                <a:srgbClr val="D6ECFF"/>
              </a:buClr>
              <a:buNone/>
            </a:pPr>
            <a:endParaRPr lang="en-US" sz="2400" dirty="0">
              <a:solidFill>
                <a:srgbClr val="00B050"/>
              </a:solidFill>
              <a:latin typeface="Calibri" pitchFamily="34" charset="0"/>
              <a:cs typeface="Calibri" pitchFamily="34" charset="0"/>
            </a:endParaRPr>
          </a:p>
          <a:p>
            <a:pPr marL="68580" lvl="0" indent="0">
              <a:buClr>
                <a:srgbClr val="D6ECFF"/>
              </a:buClr>
              <a:buNone/>
            </a:pPr>
            <a:r>
              <a:rPr lang="en-US" sz="2400" dirty="0" smtClean="0">
                <a:latin typeface="Calibri" pitchFamily="34" charset="0"/>
                <a:cs typeface="Calibri" pitchFamily="34" charset="0"/>
              </a:rPr>
              <a:t>The definition of JOULE gives us a hint as to its meaning . . . </a:t>
            </a:r>
            <a:endParaRPr lang="en-US" sz="2400" dirty="0">
              <a:latin typeface="Calibri" pitchFamily="34" charset="0"/>
              <a:cs typeface="Calibri" pitchFamily="34" charset="0"/>
            </a:endParaRPr>
          </a:p>
          <a:p>
            <a:pPr marL="68580" lvl="0" indent="0" algn="ctr">
              <a:buClr>
                <a:srgbClr val="D6ECFF"/>
              </a:buClr>
              <a:buNone/>
            </a:pPr>
            <a:endParaRPr lang="en-US" sz="2400" dirty="0" smtClean="0">
              <a:solidFill>
                <a:srgbClr val="00B050"/>
              </a:solidFill>
              <a:latin typeface="Calibri" pitchFamily="34" charset="0"/>
              <a:cs typeface="Calibri" pitchFamily="34" charset="0"/>
            </a:endParaRPr>
          </a:p>
          <a:p>
            <a:endParaRPr lang="en-CA" dirty="0"/>
          </a:p>
        </p:txBody>
      </p:sp>
      <p:pic>
        <p:nvPicPr>
          <p:cNvPr id="4" name="Picture 3" descr="C:\Documents and Settings\NewUser\Local Settings\Temporary Internet Files\Content.IE5\WHAN8HYR\MC90037105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5896" y="1700835"/>
            <a:ext cx="1008112" cy="1105977"/>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p:cNvSpPr/>
          <p:nvPr/>
        </p:nvSpPr>
        <p:spPr>
          <a:xfrm>
            <a:off x="3975224" y="4612658"/>
            <a:ext cx="3312368" cy="57606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CA">
              <a:solidFill>
                <a:prstClr val="black"/>
              </a:solidFill>
            </a:endParaRPr>
          </a:p>
        </p:txBody>
      </p:sp>
      <p:sp>
        <p:nvSpPr>
          <p:cNvPr id="18" name="Freeform 17"/>
          <p:cNvSpPr/>
          <p:nvPr/>
        </p:nvSpPr>
        <p:spPr>
          <a:xfrm>
            <a:off x="5710606" y="5188722"/>
            <a:ext cx="2963816" cy="667657"/>
          </a:xfrm>
          <a:custGeom>
            <a:avLst/>
            <a:gdLst>
              <a:gd name="connsiteX0" fmla="*/ 2728686 w 2963816"/>
              <a:gd name="connsiteY0" fmla="*/ 667657 h 667657"/>
              <a:gd name="connsiteX1" fmla="*/ 2772228 w 2963816"/>
              <a:gd name="connsiteY1" fmla="*/ 377372 h 667657"/>
              <a:gd name="connsiteX2" fmla="*/ 638628 w 2963816"/>
              <a:gd name="connsiteY2" fmla="*/ 319314 h 667657"/>
              <a:gd name="connsiteX3" fmla="*/ 0 w 2963816"/>
              <a:gd name="connsiteY3" fmla="*/ 0 h 667657"/>
            </a:gdLst>
            <a:ahLst/>
            <a:cxnLst>
              <a:cxn ang="0">
                <a:pos x="connsiteX0" y="connsiteY0"/>
              </a:cxn>
              <a:cxn ang="0">
                <a:pos x="connsiteX1" y="connsiteY1"/>
              </a:cxn>
              <a:cxn ang="0">
                <a:pos x="connsiteX2" y="connsiteY2"/>
              </a:cxn>
              <a:cxn ang="0">
                <a:pos x="connsiteX3" y="connsiteY3"/>
              </a:cxn>
            </a:cxnLst>
            <a:rect l="l" t="t" r="r" b="b"/>
            <a:pathLst>
              <a:path w="2963816" h="667657">
                <a:moveTo>
                  <a:pt x="2728686" y="667657"/>
                </a:moveTo>
                <a:cubicBezTo>
                  <a:pt x="2924628" y="551543"/>
                  <a:pt x="3120571" y="435429"/>
                  <a:pt x="2772228" y="377372"/>
                </a:cubicBezTo>
                <a:cubicBezTo>
                  <a:pt x="2423885" y="319315"/>
                  <a:pt x="1100666" y="382209"/>
                  <a:pt x="638628" y="319314"/>
                </a:cubicBezTo>
                <a:cubicBezTo>
                  <a:pt x="176590" y="256419"/>
                  <a:pt x="88295" y="128209"/>
                  <a:pt x="0"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prstClr val="white"/>
              </a:solidFill>
            </a:endParaRPr>
          </a:p>
        </p:txBody>
      </p:sp>
    </p:spTree>
    <p:extLst>
      <p:ext uri="{BB962C8B-B14F-4D97-AF65-F5344CB8AC3E}">
        <p14:creationId xmlns:p14="http://schemas.microsoft.com/office/powerpoint/2010/main" val="1410153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3857</TotalTime>
  <Words>1696</Words>
  <Application>Microsoft Office PowerPoint</Application>
  <PresentationFormat>On-screen Show (4:3)</PresentationFormat>
  <Paragraphs>285</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Metro</vt:lpstr>
      <vt:lpstr>SPH4C – Grade 12 Physics: Energy Transformations</vt:lpstr>
      <vt:lpstr>Ontario Curriculum</vt:lpstr>
      <vt:lpstr>Energy Transformations </vt:lpstr>
      <vt:lpstr>Energy Transformations Introduction</vt:lpstr>
      <vt:lpstr>Energy Transformations Introduction</vt:lpstr>
      <vt:lpstr>Energy Transformations Introduction</vt:lpstr>
      <vt:lpstr>Energy Transformations Introduction</vt:lpstr>
      <vt:lpstr>Energy Transformations Understanding Energy</vt:lpstr>
      <vt:lpstr>Energy Transformations Understanding Energy</vt:lpstr>
      <vt:lpstr>Energy Transformations Understanding Energy          </vt:lpstr>
      <vt:lpstr>Energy Transformations Understanding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Types of Energy</vt:lpstr>
      <vt:lpstr>Energy Transformations Conservation of Energy</vt:lpstr>
      <vt:lpstr>Energy Transformations Conservation of Energy</vt:lpstr>
      <vt:lpstr>Energy Transformations Conservation of Energy</vt:lpstr>
      <vt:lpstr>Energy Transformations Conservation of Energy</vt:lpstr>
      <vt:lpstr>Energy Transformations Conservation of Energy</vt:lpstr>
      <vt:lpstr>Energy Transformations Conservation of Energy</vt:lpstr>
      <vt:lpstr>Energy Transformations Conservation of Energy - Myths</vt:lpstr>
      <vt:lpstr>Energy Transformations Conservation of Energy - Myths</vt:lpstr>
      <vt:lpstr>Energy Transformations Conservation of Energy - Myths</vt:lpstr>
      <vt:lpstr>Energy Transformations Conservation of Energy - Myths</vt:lpstr>
      <vt:lpstr>Energy Transformations Applications</vt:lpstr>
      <vt:lpstr>Energy Transformations Applications – Culminating Task</vt:lpstr>
      <vt:lpstr>Energy Transformations Applications</vt:lpstr>
      <vt:lpstr>Energy Transformations Applications – Career Connections</vt:lpstr>
      <vt:lpstr>Energy Transformations Accomodations</vt:lpstr>
      <vt:lpstr>Energy Transformations Annotated References</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Plazek</dc:creator>
  <cp:lastModifiedBy>Paul Plazek</cp:lastModifiedBy>
  <cp:revision>190</cp:revision>
  <dcterms:created xsi:type="dcterms:W3CDTF">2011-10-25T00:42:57Z</dcterms:created>
  <dcterms:modified xsi:type="dcterms:W3CDTF">2011-11-13T02:36:38Z</dcterms:modified>
</cp:coreProperties>
</file>